
<file path=[Content_Types].xml><?xml version="1.0" encoding="utf-8"?>
<Types xmlns="http://schemas.openxmlformats.org/package/2006/content-types">
  <Default Extension="png" ContentType="image/png"/>
  <Default Extension="mp3" ContentType="audi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256" r:id="rId6"/>
    <p:sldId id="258" r:id="rId7"/>
    <p:sldId id="490" r:id="rId8"/>
    <p:sldId id="437" r:id="rId9"/>
    <p:sldId id="533" r:id="rId10"/>
    <p:sldId id="434" r:id="rId11"/>
    <p:sldId id="511" r:id="rId12"/>
    <p:sldId id="510" r:id="rId13"/>
    <p:sldId id="534" r:id="rId14"/>
    <p:sldId id="435" r:id="rId15"/>
    <p:sldId id="436" r:id="rId16"/>
    <p:sldId id="535" r:id="rId17"/>
    <p:sldId id="439" r:id="rId18"/>
    <p:sldId id="388" r:id="rId19"/>
    <p:sldId id="536" r:id="rId20"/>
    <p:sldId id="537" r:id="rId21"/>
    <p:sldId id="495" r:id="rId22"/>
    <p:sldId id="442" r:id="rId23"/>
    <p:sldId id="538" r:id="rId24"/>
    <p:sldId id="445" r:id="rId25"/>
    <p:sldId id="512" r:id="rId26"/>
    <p:sldId id="540" r:id="rId27"/>
    <p:sldId id="565" r:id="rId28"/>
    <p:sldId id="563" r:id="rId29"/>
    <p:sldId id="545" r:id="rId30"/>
    <p:sldId id="542" r:id="rId31"/>
    <p:sldId id="546" r:id="rId32"/>
    <p:sldId id="513" r:id="rId33"/>
    <p:sldId id="544" r:id="rId34"/>
    <p:sldId id="514" r:id="rId35"/>
    <p:sldId id="547" r:id="rId36"/>
    <p:sldId id="449" r:id="rId37"/>
    <p:sldId id="447" r:id="rId38"/>
    <p:sldId id="451" r:id="rId39"/>
    <p:sldId id="517" r:id="rId40"/>
    <p:sldId id="518" r:id="rId41"/>
    <p:sldId id="459" r:id="rId42"/>
    <p:sldId id="465" r:id="rId43"/>
    <p:sldId id="466" r:id="rId44"/>
    <p:sldId id="523" r:id="rId45"/>
    <p:sldId id="521" r:id="rId46"/>
    <p:sldId id="460" r:id="rId47"/>
    <p:sldId id="522" r:id="rId48"/>
    <p:sldId id="502" r:id="rId49"/>
    <p:sldId id="461" r:id="rId50"/>
    <p:sldId id="504" r:id="rId51"/>
    <p:sldId id="464" r:id="rId52"/>
    <p:sldId id="549"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8F9FA"/>
    <a:srgbClr val="F3F5F7"/>
    <a:srgbClr val="FCFDFE"/>
    <a:srgbClr val="E60000"/>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4" d="100"/>
          <a:sy n="74" d="100"/>
        </p:scale>
        <p:origin x="-106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2021/2/20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2021/2/20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xmlns=""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xmlns=""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Life_2e_BrE_Inter_SB_U05_Grammar%20Summary.pptx" TargetMode="External"/><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3"/><Relationship Id="rId1" Type="http://schemas.openxmlformats.org/officeDocument/2006/relationships/audio" Target="NULL"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3"/><Relationship Id="rId1" Type="http://schemas.openxmlformats.org/officeDocument/2006/relationships/audio" Target="NULL" TargetMode="Externa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1.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5.mp3"/><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8.png"/><Relationship Id="rId2" Type="http://schemas.microsoft.com/office/2007/relationships/media" Target="../media/media5.mp3"/><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Life_2e_BrE_Inter_SB_U05_Grammar%20Summary.pptx" TargetMode="External"/><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Life_2e_BrE_Inter_SB_U05_Grammar%20Summary.pptx" TargetMode="External"/><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5" Type="http://schemas.openxmlformats.org/officeDocument/2006/relationships/image" Target="../media/image3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6" Type="http://schemas.openxmlformats.org/officeDocument/2006/relationships/image" Target="../media/image11.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2.mp3"/><Relationship Id="rId1" Type="http://schemas.openxmlformats.org/officeDocument/2006/relationships/audi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rrowheads="1"/>
          </p:cNvPicPr>
          <p:nvPr/>
        </p:nvPicPr>
        <p:blipFill rotWithShape="1">
          <a:blip r:embed="rId2" cstate="print"/>
          <a:srcRect t="6655"/>
          <a:stretch/>
        </p:blipFill>
        <p:spPr bwMode="auto">
          <a:xfrm>
            <a:off x="0" y="0"/>
            <a:ext cx="9144000" cy="5813434"/>
          </a:xfrm>
          <a:prstGeom prst="rect">
            <a:avLst/>
          </a:prstGeom>
          <a:noFill/>
          <a:ln w="9525">
            <a:noFill/>
            <a:miter lim="800000"/>
            <a:headEnd/>
            <a:tailEnd/>
          </a:ln>
        </p:spPr>
      </p:pic>
      <p:sp>
        <p:nvSpPr>
          <p:cNvPr id="7" name="Date Placeholder 1">
            <a:extLst>
              <a:ext uri="{FF2B5EF4-FFF2-40B4-BE49-F238E27FC236}">
                <a16:creationId xmlns:a16="http://schemas.microsoft.com/office/drawing/2014/main" xmlns="" id="{9F354533-02F3-4228-B8B9-A8929DFA956B}"/>
              </a:ext>
            </a:extLst>
          </p:cNvPr>
          <p:cNvSpPr>
            <a:spLocks noGrp="1"/>
          </p:cNvSpPr>
          <p:nvPr>
            <p:ph type="dt" sz="half" idx="10"/>
          </p:nvPr>
        </p:nvSpPr>
        <p:spPr>
          <a:xfrm>
            <a:off x="628650" y="6356351"/>
            <a:ext cx="2057400" cy="365125"/>
          </a:xfrm>
        </p:spPr>
        <p:txBody>
          <a:bodyPr/>
          <a:lstStyle/>
          <a:p>
            <a:fld id="{C764DE79-268F-4C1A-8933-263129D2AF90}" type="datetimeFigureOut">
              <a:rPr lang="en-US" dirty="0"/>
              <a:pPr/>
              <a:t>20/2/2021</a:t>
            </a:fld>
            <a:endParaRPr lang="en-US"/>
          </a:p>
        </p:txBody>
      </p:sp>
      <p:sp>
        <p:nvSpPr>
          <p:cNvPr id="8" name="Footer Placeholder 2">
            <a:extLst>
              <a:ext uri="{FF2B5EF4-FFF2-40B4-BE49-F238E27FC236}">
                <a16:creationId xmlns:a16="http://schemas.microsoft.com/office/drawing/2014/main" xmlns="" id="{0310A368-E472-4ACF-811C-5A8F0104C65E}"/>
              </a:ext>
            </a:extLst>
          </p:cNvPr>
          <p:cNvSpPr>
            <a:spLocks noGrp="1"/>
          </p:cNvSpPr>
          <p:nvPr>
            <p:ph type="ftr" sz="quarter" idx="11"/>
          </p:nvPr>
        </p:nvSpPr>
        <p:spPr>
          <a:xfrm>
            <a:off x="3028950" y="6356351"/>
            <a:ext cx="3086100" cy="365125"/>
          </a:xfrm>
        </p:spPr>
        <p:txBody>
          <a:bodyPr/>
          <a:lstStyle/>
          <a:p>
            <a:endParaRPr lang="en-US"/>
          </a:p>
        </p:txBody>
      </p:sp>
      <p:sp>
        <p:nvSpPr>
          <p:cNvPr id="10" name="Slide Number Placeholder 3">
            <a:extLst>
              <a:ext uri="{FF2B5EF4-FFF2-40B4-BE49-F238E27FC236}">
                <a16:creationId xmlns:a16="http://schemas.microsoft.com/office/drawing/2014/main" xmlns="" id="{62F69512-952C-482E-898E-CE860563FDE4}"/>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pPr/>
              <a:t>1</a:t>
            </a:fld>
            <a:endParaRPr lang="en-US"/>
          </a:p>
        </p:txBody>
      </p:sp>
      <p:sp>
        <p:nvSpPr>
          <p:cNvPr id="11" name="Rectangle 4">
            <a:extLst>
              <a:ext uri="{FF2B5EF4-FFF2-40B4-BE49-F238E27FC236}">
                <a16:creationId xmlns:a16="http://schemas.microsoft.com/office/drawing/2014/main" xmlns="" id="{EB9D53EE-33F5-4DFD-BCA2-77FD792FBCA2}"/>
              </a:ext>
            </a:extLst>
          </p:cNvPr>
          <p:cNvSpPr/>
          <p:nvPr/>
        </p:nvSpPr>
        <p:spPr>
          <a:xfrm>
            <a:off x="0" y="5779787"/>
            <a:ext cx="9144000" cy="1082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TextBox 5">
            <a:extLst>
              <a:ext uri="{FF2B5EF4-FFF2-40B4-BE49-F238E27FC236}">
                <a16:creationId xmlns:a16="http://schemas.microsoft.com/office/drawing/2014/main" xmlns="" id="{063206A9-FD6C-4BCB-8958-BD6FE460E36C}"/>
              </a:ext>
            </a:extLst>
          </p:cNvPr>
          <p:cNvSpPr txBox="1"/>
          <p:nvPr/>
        </p:nvSpPr>
        <p:spPr>
          <a:xfrm>
            <a:off x="0" y="6564388"/>
            <a:ext cx="9144000" cy="215444"/>
          </a:xfrm>
          <a:prstGeom prst="rect">
            <a:avLst/>
          </a:prstGeom>
          <a:noFill/>
        </p:spPr>
        <p:txBody>
          <a:bodyPr wrap="square" rtlCol="0">
            <a:spAutoFit/>
          </a:bodyPr>
          <a:lstStyle/>
          <a:p>
            <a:pPr algn="ctr"/>
            <a:r>
              <a:rPr lang="en-US" sz="800" b="0" i="0" spc="300" baseline="0" dirty="0">
                <a:solidFill>
                  <a:schemeClr val="bg1">
                    <a:lumMod val="50000"/>
                  </a:schemeClr>
                </a:solidFill>
                <a:latin typeface="Arial" charset="0"/>
                <a:ea typeface="Arial" charset="0"/>
                <a:cs typeface="Arial" charset="0"/>
              </a:rPr>
              <a:t>A PART OF CENGAGE</a:t>
            </a:r>
          </a:p>
        </p:txBody>
      </p:sp>
      <p:sp>
        <p:nvSpPr>
          <p:cNvPr id="13" name="TextBox 9">
            <a:extLst>
              <a:ext uri="{FF2B5EF4-FFF2-40B4-BE49-F238E27FC236}">
                <a16:creationId xmlns:a16="http://schemas.microsoft.com/office/drawing/2014/main" xmlns="" id="{0AE35AFB-EF19-4019-83E8-2B29521A9A5C}"/>
              </a:ext>
            </a:extLst>
          </p:cNvPr>
          <p:cNvSpPr txBox="1"/>
          <p:nvPr/>
        </p:nvSpPr>
        <p:spPr>
          <a:xfrm>
            <a:off x="0" y="5864772"/>
            <a:ext cx="9144000" cy="400110"/>
          </a:xfrm>
          <a:prstGeom prst="rect">
            <a:avLst/>
          </a:prstGeom>
          <a:noFill/>
        </p:spPr>
        <p:txBody>
          <a:bodyPr wrap="square" rtlCol="0">
            <a:spAutoFit/>
          </a:bodyPr>
          <a:lstStyle/>
          <a:p>
            <a:pPr algn="ctr"/>
            <a:r>
              <a:rPr lang="en-US" sz="2000" b="0" i="0" baseline="0" dirty="0">
                <a:solidFill>
                  <a:srgbClr val="FFE100"/>
                </a:solidFill>
                <a:latin typeface="Arial" charset="0"/>
                <a:ea typeface="Arial" charset="0"/>
                <a:cs typeface="Arial" charset="0"/>
              </a:rPr>
              <a:t>Bringing the world to the classroom and the classroom to life</a:t>
            </a:r>
          </a:p>
        </p:txBody>
      </p:sp>
      <p:sp>
        <p:nvSpPr>
          <p:cNvPr id="14" name="TextBox 10">
            <a:extLst>
              <a:ext uri="{FF2B5EF4-FFF2-40B4-BE49-F238E27FC236}">
                <a16:creationId xmlns:a16="http://schemas.microsoft.com/office/drawing/2014/main" xmlns="" id="{21216ABD-7520-43F2-94A3-FAC6F5575F3D}"/>
              </a:ext>
            </a:extLst>
          </p:cNvPr>
          <p:cNvSpPr txBox="1"/>
          <p:nvPr/>
        </p:nvSpPr>
        <p:spPr>
          <a:xfrm>
            <a:off x="0" y="6281447"/>
            <a:ext cx="9144000" cy="276999"/>
          </a:xfrm>
          <a:prstGeom prst="rect">
            <a:avLst/>
          </a:prstGeom>
          <a:noFill/>
        </p:spPr>
        <p:txBody>
          <a:bodyPr wrap="square" rtlCol="0">
            <a:spAutoFit/>
          </a:bodyPr>
          <a:lstStyle/>
          <a:p>
            <a:pPr algn="ctr"/>
            <a:r>
              <a:rPr lang="en-US" sz="1200" b="0" i="0" spc="150" baseline="0" dirty="0">
                <a:solidFill>
                  <a:schemeClr val="bg1"/>
                </a:solidFill>
                <a:latin typeface="Arial" charset="0"/>
                <a:ea typeface="Arial" charset="0"/>
                <a:cs typeface="Arial" charset="0"/>
              </a:rPr>
              <a:t>NGL.CENGAGE.COM/ELT</a:t>
            </a:r>
          </a:p>
        </p:txBody>
      </p:sp>
      <p:pic>
        <p:nvPicPr>
          <p:cNvPr id="16" name="Picture 4">
            <a:extLst>
              <a:ext uri="{FF2B5EF4-FFF2-40B4-BE49-F238E27FC236}">
                <a16:creationId xmlns:a16="http://schemas.microsoft.com/office/drawing/2014/main" xmlns="" id="{661938E2-40FF-4A1F-9341-19BA2393BD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800" y="262339"/>
            <a:ext cx="2181486" cy="901049"/>
          </a:xfrm>
          <a:prstGeom prst="rect">
            <a:avLst/>
          </a:prstGeom>
        </p:spPr>
      </p:pic>
    </p:spTree>
    <p:extLst>
      <p:ext uri="{BB962C8B-B14F-4D97-AF65-F5344CB8AC3E}">
        <p14:creationId xmlns:p14="http://schemas.microsoft.com/office/powerpoint/2010/main" val="88518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ADB27B19-A8B9-473D-A7C6-F480DF77FDBA}"/>
              </a:ext>
            </a:extLst>
          </p:cNvPr>
          <p:cNvSpPr/>
          <p:nvPr/>
        </p:nvSpPr>
        <p:spPr>
          <a:xfrm>
            <a:off x="318151" y="978347"/>
            <a:ext cx="8542305" cy="1846659"/>
          </a:xfrm>
          <a:prstGeom prst="rect">
            <a:avLst/>
          </a:prstGeom>
        </p:spPr>
        <p:txBody>
          <a:bodyPr wrap="square">
            <a:spAutoFit/>
          </a:bodyPr>
          <a:lstStyle/>
          <a:p>
            <a:pPr>
              <a:spcBef>
                <a:spcPts val="600"/>
              </a:spcBef>
            </a:pPr>
            <a:r>
              <a:rPr lang="en-US" altLang="zh-TW" sz="1900" dirty="0">
                <a:solidFill>
                  <a:srgbClr val="000000"/>
                </a:solidFill>
                <a:latin typeface="Calibri" panose="020F0502020204030204" pitchFamily="34" charset="0"/>
              </a:rPr>
              <a:t>Of course, pizza has a long history in Italy. The word ‘pizza’ first appeared in an AD 997 manuscript from Gaeta, a southern Italian town. A millennium later, in 1997, political groups in northern Italy tried to ban pizza because it was a symbol of their rivals in the south. You don’t have to know anything about pizza’s history to enjoy eating it, of course. But you should try an authentic Pizza </a:t>
            </a:r>
            <a:r>
              <a:rPr lang="en-US" altLang="zh-TW" sz="1900" dirty="0" err="1">
                <a:solidFill>
                  <a:srgbClr val="000000"/>
                </a:solidFill>
                <a:latin typeface="Calibri" panose="020F0502020204030204" pitchFamily="34" charset="0"/>
              </a:rPr>
              <a:t>Napoletana</a:t>
            </a:r>
            <a:r>
              <a:rPr lang="en-US" altLang="zh-TW" sz="1900" dirty="0">
                <a:solidFill>
                  <a:srgbClr val="000000"/>
                </a:solidFill>
                <a:latin typeface="Calibri" panose="020F0502020204030204" pitchFamily="34" charset="0"/>
              </a:rPr>
              <a:t> at least once, and see if you can taste the difference!</a:t>
            </a:r>
            <a:endParaRPr lang="zh-TW" altLang="en-US" sz="1900" dirty="0">
              <a:solidFill>
                <a:srgbClr val="000000"/>
              </a:solidFill>
              <a:latin typeface="Calibri" panose="020F0502020204030204" pitchFamily="34" charset="0"/>
            </a:endParaRPr>
          </a:p>
        </p:txBody>
      </p:sp>
      <p:sp>
        <p:nvSpPr>
          <p:cNvPr id="18" name="矩形 17">
            <a:extLst>
              <a:ext uri="{FF2B5EF4-FFF2-40B4-BE49-F238E27FC236}">
                <a16:creationId xmlns:a16="http://schemas.microsoft.com/office/drawing/2014/main" xmlns="" id="{07B520EF-BD10-487F-9F2D-3912055238A4}"/>
              </a:ext>
            </a:extLst>
          </p:cNvPr>
          <p:cNvSpPr/>
          <p:nvPr/>
        </p:nvSpPr>
        <p:spPr>
          <a:xfrm>
            <a:off x="7332871" y="45325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35</a:t>
            </a:r>
            <a:endParaRPr lang="zh-TW" altLang="en-US" dirty="0">
              <a:solidFill>
                <a:schemeClr val="bg1">
                  <a:lumMod val="50000"/>
                </a:schemeClr>
              </a:solidFill>
              <a:latin typeface="Calibri" panose="020F0502020204030204" pitchFamily="34" charset="0"/>
            </a:endParaRPr>
          </a:p>
        </p:txBody>
      </p:sp>
      <p:pic>
        <p:nvPicPr>
          <p:cNvPr id="3074" name="Picture 2"/>
          <p:cNvPicPr>
            <a:picLocks noChangeAspect="1" noChangeArrowheads="1"/>
          </p:cNvPicPr>
          <p:nvPr/>
        </p:nvPicPr>
        <p:blipFill>
          <a:blip r:embed="rId4" cstate="print"/>
          <a:srcRect/>
          <a:stretch>
            <a:fillRect/>
          </a:stretch>
        </p:blipFill>
        <p:spPr bwMode="auto">
          <a:xfrm>
            <a:off x="438323" y="3359109"/>
            <a:ext cx="3578506" cy="1378777"/>
          </a:xfrm>
          <a:prstGeom prst="rect">
            <a:avLst/>
          </a:prstGeom>
          <a:noFill/>
          <a:ln w="9525">
            <a:noFill/>
            <a:miter lim="800000"/>
            <a:headEnd/>
            <a:tailEnd/>
          </a:ln>
        </p:spPr>
      </p:pic>
      <p:pic>
        <p:nvPicPr>
          <p:cNvPr id="7" name="life_2e_intermediate_sb_track_35.mp3">
            <a:hlinkClick r:id="" action="ppaction://media"/>
          </p:cNvPr>
          <p:cNvPicPr>
            <a:picLocks noChangeAspect="1"/>
          </p:cNvPicPr>
          <p:nvPr>
            <a:audioFile r:link="rId1"/>
            <p:extLst>
              <p:ext uri="{DAA4B4D4-6D71-4841-9C94-3DE7FCFB9230}">
                <p14:media xmlns:p14="http://schemas.microsoft.com/office/powerpoint/2010/main" r:embed="rId2">
                  <p14:trim st="99500"/>
                </p14:media>
              </p:ext>
            </p:extLst>
          </p:nvPr>
        </p:nvPicPr>
        <p:blipFill>
          <a:blip r:embed="rId5"/>
          <a:stretch>
            <a:fillRect/>
          </a:stretch>
        </p:blipFill>
        <p:spPr>
          <a:xfrm>
            <a:off x="8265761" y="333116"/>
            <a:ext cx="609600" cy="609600"/>
          </a:xfrm>
          <a:prstGeom prst="rect">
            <a:avLst/>
          </a:prstGeom>
        </p:spPr>
      </p:pic>
    </p:spTree>
    <p:extLst>
      <p:ext uri="{BB962C8B-B14F-4D97-AF65-F5344CB8AC3E}">
        <p14:creationId xmlns:p14="http://schemas.microsoft.com/office/powerpoint/2010/main" val="4270634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0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127069" y="882269"/>
            <a:ext cx="5341825" cy="2657883"/>
          </a:xfrm>
          <a:prstGeom prst="rect">
            <a:avLst/>
          </a:prstGeom>
          <a:noFill/>
          <a:ln w="9525">
            <a:noFill/>
            <a:miter lim="800000"/>
            <a:headEnd/>
            <a:tailEnd/>
          </a:ln>
        </p:spPr>
      </p:pic>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modal verbs (1)</a:t>
            </a:r>
            <a:endParaRPr lang="zh-TW" altLang="en-US" sz="3200" b="1" dirty="0">
              <a:solidFill>
                <a:schemeClr val="tx1">
                  <a:lumMod val="65000"/>
                  <a:lumOff val="35000"/>
                </a:schemeClr>
              </a:solidFill>
              <a:latin typeface="Calibri" panose="020F0502020204030204" pitchFamily="34" charset="0"/>
            </a:endParaRPr>
          </a:p>
        </p:txBody>
      </p:sp>
      <p:pic>
        <p:nvPicPr>
          <p:cNvPr id="12" name="圖片 11">
            <a:hlinkClick r:id="rId3" action="ppaction://hlinkpres?slideindex=1&amp;slidetitle="/>
            <a:extLst>
              <a:ext uri="{FF2B5EF4-FFF2-40B4-BE49-F238E27FC236}">
                <a16:creationId xmlns:a16="http://schemas.microsoft.com/office/drawing/2014/main" xmlns="" id="{1A7A4EDC-3178-42F2-BB6C-6A29C9AE1A9F}"/>
              </a:ext>
            </a:extLst>
          </p:cNvPr>
          <p:cNvPicPr>
            <a:picLocks noChangeAspect="1"/>
          </p:cNvPicPr>
          <p:nvPr/>
        </p:nvPicPr>
        <p:blipFill rotWithShape="1">
          <a:blip r:embed="rId4" cstate="print"/>
          <a:srcRect l="31588" t="31573" r="31433" b="31745"/>
          <a:stretch/>
        </p:blipFill>
        <p:spPr>
          <a:xfrm>
            <a:off x="5338433" y="3273332"/>
            <a:ext cx="235900" cy="234000"/>
          </a:xfrm>
          <a:prstGeom prst="rect">
            <a:avLst/>
          </a:prstGeom>
        </p:spPr>
      </p:pic>
      <p:sp>
        <p:nvSpPr>
          <p:cNvPr id="6" name="矩形 5">
            <a:extLst>
              <a:ext uri="{FF2B5EF4-FFF2-40B4-BE49-F238E27FC236}">
                <a16:creationId xmlns:a16="http://schemas.microsoft.com/office/drawing/2014/main" xmlns="" id="{91F616D3-5631-4CD1-9ECD-79398BB78625}"/>
              </a:ext>
            </a:extLst>
          </p:cNvPr>
          <p:cNvSpPr/>
          <p:nvPr/>
        </p:nvSpPr>
        <p:spPr>
          <a:xfrm>
            <a:off x="227087" y="3607107"/>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Answer these questions.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xmlns="" id="{D1FB5A0E-9DC1-494A-8BF9-C5883AAD804E}"/>
              </a:ext>
            </a:extLst>
          </p:cNvPr>
          <p:cNvSpPr/>
          <p:nvPr/>
        </p:nvSpPr>
        <p:spPr>
          <a:xfrm>
            <a:off x="580259" y="4135807"/>
            <a:ext cx="8411341" cy="178510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Which verb forms from the box are in the news item?</a:t>
            </a:r>
            <a:r>
              <a:rPr lang="zh-TW" altLang="en-US" sz="2000" dirty="0">
                <a:latin typeface="Calibri" panose="020F0502020204030204" pitchFamily="34" charset="0"/>
              </a:rPr>
              <a:t> </a:t>
            </a:r>
            <a:r>
              <a:rPr lang="en-US" altLang="zh-TW" sz="2000" dirty="0">
                <a:latin typeface="Calibri" panose="020F0502020204030204" pitchFamily="34" charset="0"/>
              </a:rPr>
              <a:t>Underline the verb forms in both the box and in the</a:t>
            </a:r>
            <a:r>
              <a:rPr lang="zh-TW" altLang="en-US" sz="2000" dirty="0">
                <a:latin typeface="Calibri" panose="020F0502020204030204" pitchFamily="34" charset="0"/>
              </a:rPr>
              <a:t> </a:t>
            </a:r>
            <a:r>
              <a:rPr lang="en-US" altLang="zh-TW" sz="2000" dirty="0">
                <a:latin typeface="Calibri" panose="020F0502020204030204" pitchFamily="34" charset="0"/>
              </a:rPr>
              <a:t>news item.</a:t>
            </a:r>
          </a:p>
          <a:p>
            <a:pPr marL="363538" indent="-363538">
              <a:spcBef>
                <a:spcPts val="600"/>
              </a:spcBef>
            </a:pPr>
            <a:r>
              <a:rPr lang="en-US" altLang="zh-TW" sz="2000" dirty="0">
                <a:latin typeface="Calibri" panose="020F0502020204030204" pitchFamily="34" charset="0"/>
              </a:rPr>
              <a:t>2 	What form do we use to talk about obligation in the past?</a:t>
            </a:r>
            <a:r>
              <a:rPr lang="zh-TW" altLang="en-US" sz="2000" dirty="0">
                <a:latin typeface="Calibri" panose="020F0502020204030204" pitchFamily="34" charset="0"/>
              </a:rPr>
              <a:t> </a:t>
            </a:r>
            <a:r>
              <a:rPr lang="en-US" altLang="zh-TW" sz="2000" dirty="0">
                <a:latin typeface="Calibri" panose="020F0502020204030204" pitchFamily="34" charset="0"/>
              </a:rPr>
              <a:t>Circle this form in the news item.</a:t>
            </a:r>
          </a:p>
          <a:p>
            <a:pPr marL="363538" indent="-363538">
              <a:spcBef>
                <a:spcPts val="600"/>
              </a:spcBef>
            </a:pPr>
            <a:r>
              <a:rPr lang="en-US" altLang="zh-TW" sz="2000" dirty="0">
                <a:latin typeface="Calibri" panose="020F0502020204030204" pitchFamily="34" charset="0"/>
              </a:rPr>
              <a:t>3 	Two of the modal verbs in the news item do not express</a:t>
            </a:r>
            <a:r>
              <a:rPr lang="zh-TW" altLang="en-US" sz="2000" dirty="0">
                <a:latin typeface="Calibri" panose="020F0502020204030204" pitchFamily="34" charset="0"/>
              </a:rPr>
              <a:t> </a:t>
            </a:r>
            <a:r>
              <a:rPr lang="en-US" altLang="zh-TW" sz="2000" dirty="0">
                <a:latin typeface="Calibri" panose="020F0502020204030204" pitchFamily="34" charset="0"/>
              </a:rPr>
              <a:t>rules. Which verbs?</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xmlns="" id="{4F8AF148-F4EF-4360-9BE3-E3A359116E94}"/>
              </a:ext>
            </a:extLst>
          </p:cNvPr>
          <p:cNvSpPr/>
          <p:nvPr/>
        </p:nvSpPr>
        <p:spPr>
          <a:xfrm>
            <a:off x="6468894" y="2876822"/>
            <a:ext cx="2559656" cy="140038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1 	verbs forms in the news item: </a:t>
            </a:r>
            <a:r>
              <a:rPr lang="en-US" altLang="zh-TW" sz="1700" b="1" i="1" dirty="0">
                <a:solidFill>
                  <a:srgbClr val="FF0066"/>
                </a:solidFill>
                <a:latin typeface="Segoe Print" panose="02000600000000000000" pitchFamily="2" charset="0"/>
              </a:rPr>
              <a:t>can’t, mustn’t, must, has</a:t>
            </a:r>
            <a:r>
              <a:rPr lang="zh-TW" altLang="en-US" sz="1700" b="1" i="1" dirty="0">
                <a:solidFill>
                  <a:srgbClr val="FF0066"/>
                </a:solidFill>
                <a:latin typeface="Segoe Print" panose="02000600000000000000" pitchFamily="2" charset="0"/>
              </a:rPr>
              <a:t> </a:t>
            </a:r>
            <a:r>
              <a:rPr lang="en-US" altLang="zh-TW" sz="1700" b="1" i="1" dirty="0">
                <a:solidFill>
                  <a:srgbClr val="FF0066"/>
                </a:solidFill>
                <a:latin typeface="Segoe Print" panose="02000600000000000000" pitchFamily="2" charset="0"/>
              </a:rPr>
              <a:t>to, should, don’t have to</a:t>
            </a:r>
          </a:p>
        </p:txBody>
      </p:sp>
      <p:sp>
        <p:nvSpPr>
          <p:cNvPr id="9" name="矩形 8">
            <a:extLst>
              <a:ext uri="{FF2B5EF4-FFF2-40B4-BE49-F238E27FC236}">
                <a16:creationId xmlns:a16="http://schemas.microsoft.com/office/drawing/2014/main" xmlns="" id="{4F8AF148-F4EF-4360-9BE3-E3A359116E94}"/>
              </a:ext>
            </a:extLst>
          </p:cNvPr>
          <p:cNvSpPr/>
          <p:nvPr/>
        </p:nvSpPr>
        <p:spPr>
          <a:xfrm>
            <a:off x="2525486" y="5104816"/>
            <a:ext cx="6477000" cy="61555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2 	had to: </a:t>
            </a:r>
            <a:r>
              <a:rPr lang="en-US" altLang="zh-TW" sz="1700" b="1" i="1" dirty="0">
                <a:solidFill>
                  <a:srgbClr val="FF0066"/>
                </a:solidFill>
                <a:latin typeface="Segoe Print" panose="02000600000000000000" pitchFamily="2" charset="0"/>
              </a:rPr>
              <a:t>… these food products had to meet very strict</a:t>
            </a:r>
            <a:r>
              <a:rPr lang="zh-TW" altLang="en-US" sz="1700" b="1" i="1" dirty="0">
                <a:solidFill>
                  <a:srgbClr val="FF0066"/>
                </a:solidFill>
                <a:latin typeface="Segoe Print" panose="02000600000000000000" pitchFamily="2" charset="0"/>
              </a:rPr>
              <a:t> </a:t>
            </a:r>
            <a:r>
              <a:rPr lang="en-US" altLang="zh-TW" sz="1700" b="1" i="1" dirty="0">
                <a:solidFill>
                  <a:srgbClr val="FF0066"/>
                </a:solidFill>
                <a:latin typeface="Segoe Print" panose="02000600000000000000" pitchFamily="2" charset="0"/>
              </a:rPr>
              <a:t>criteria.</a:t>
            </a:r>
          </a:p>
        </p:txBody>
      </p:sp>
      <p:sp>
        <p:nvSpPr>
          <p:cNvPr id="10" name="矩形 9">
            <a:extLst>
              <a:ext uri="{FF2B5EF4-FFF2-40B4-BE49-F238E27FC236}">
                <a16:creationId xmlns:a16="http://schemas.microsoft.com/office/drawing/2014/main" xmlns="" id="{4F8AF148-F4EF-4360-9BE3-E3A359116E94}"/>
              </a:ext>
            </a:extLst>
          </p:cNvPr>
          <p:cNvSpPr/>
          <p:nvPr/>
        </p:nvSpPr>
        <p:spPr>
          <a:xfrm>
            <a:off x="1230086" y="5858479"/>
            <a:ext cx="7486133" cy="35394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3 	do not express rules: </a:t>
            </a:r>
            <a:r>
              <a:rPr lang="en-US" altLang="zh-TW" sz="1700" b="1" i="1" dirty="0">
                <a:solidFill>
                  <a:srgbClr val="FF0066"/>
                </a:solidFill>
                <a:latin typeface="Segoe Print" panose="02000600000000000000" pitchFamily="2" charset="0"/>
              </a:rPr>
              <a:t>should, don’t have to </a:t>
            </a:r>
            <a:r>
              <a:rPr lang="en-US" altLang="zh-TW" sz="1700" b="1" dirty="0">
                <a:solidFill>
                  <a:srgbClr val="FF0066"/>
                </a:solidFill>
                <a:latin typeface="Segoe Print" panose="02000600000000000000" pitchFamily="2" charset="0"/>
              </a:rPr>
              <a:t>(</a:t>
            </a:r>
            <a:r>
              <a:rPr lang="en-US" altLang="zh-TW" sz="1700" b="1" i="1" dirty="0">
                <a:solidFill>
                  <a:srgbClr val="FF0066"/>
                </a:solidFill>
                <a:latin typeface="Segoe Print" panose="02000600000000000000" pitchFamily="2" charset="0"/>
              </a:rPr>
              <a:t>see</a:t>
            </a:r>
            <a:r>
              <a:rPr lang="zh-TW" altLang="en-US" sz="1700" b="1" i="1" dirty="0">
                <a:solidFill>
                  <a:srgbClr val="FF0066"/>
                </a:solidFill>
                <a:latin typeface="Segoe Print" panose="02000600000000000000" pitchFamily="2" charset="0"/>
              </a:rPr>
              <a:t> </a:t>
            </a:r>
            <a:r>
              <a:rPr lang="en-US" altLang="zh-TW" sz="1700" b="1" i="1" dirty="0">
                <a:solidFill>
                  <a:srgbClr val="FF0066"/>
                </a:solidFill>
                <a:latin typeface="Segoe Print" panose="02000600000000000000" pitchFamily="2" charset="0"/>
              </a:rPr>
              <a:t>Grammar notes</a:t>
            </a:r>
            <a:r>
              <a:rPr lang="en-US" altLang="zh-TW" sz="1700" b="1" dirty="0">
                <a:solidFill>
                  <a:srgbClr val="FF0066"/>
                </a:solidFill>
                <a:latin typeface="Segoe Print" panose="02000600000000000000" pitchFamily="2" charset="0"/>
              </a:rPr>
              <a:t>)</a:t>
            </a:r>
          </a:p>
        </p:txBody>
      </p:sp>
    </p:spTree>
    <p:extLst>
      <p:ext uri="{BB962C8B-B14F-4D97-AF65-F5344CB8AC3E}">
        <p14:creationId xmlns:p14="http://schemas.microsoft.com/office/powerpoint/2010/main"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labels from food packaging. Look at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example. Write sentences using one of the modal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verbs in brackets.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E42752E2-C1E0-4AA3-BC6D-629474795477}"/>
              </a:ext>
            </a:extLst>
          </p:cNvPr>
          <p:cNvSpPr/>
          <p:nvPr/>
        </p:nvSpPr>
        <p:spPr>
          <a:xfrm>
            <a:off x="626164" y="4770449"/>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3</a:t>
            </a:r>
          </a:p>
          <a:p>
            <a:pPr marL="360363" indent="-360363">
              <a:spcBef>
                <a:spcPts val="600"/>
              </a:spcBef>
              <a:tabLst>
                <a:tab pos="363538" algn="l"/>
              </a:tabLst>
            </a:pPr>
            <a:r>
              <a:rPr lang="en-US" altLang="zh-TW" sz="2000" dirty="0">
                <a:latin typeface="Calibri" panose="020F0502020204030204" pitchFamily="34" charset="0"/>
              </a:rPr>
              <a:t>	(can / shouldn’t)</a:t>
            </a:r>
          </a:p>
        </p:txBody>
      </p:sp>
      <p:sp>
        <p:nvSpPr>
          <p:cNvPr id="12" name="矩形 11">
            <a:extLst>
              <a:ext uri="{FF2B5EF4-FFF2-40B4-BE49-F238E27FC236}">
                <a16:creationId xmlns:a16="http://schemas.microsoft.com/office/drawing/2014/main" xmlns="" id="{A11CFB7F-C4CF-4200-97EC-4494905DEE05}"/>
              </a:ext>
            </a:extLst>
          </p:cNvPr>
          <p:cNvSpPr/>
          <p:nvPr/>
        </p:nvSpPr>
        <p:spPr>
          <a:xfrm>
            <a:off x="5371633" y="1261654"/>
            <a:ext cx="3464023" cy="923330"/>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Vegetarians shouldn‘t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eat/drink/use this product.</a:t>
            </a:r>
          </a:p>
        </p:txBody>
      </p:sp>
      <p:sp>
        <p:nvSpPr>
          <p:cNvPr id="13" name="矩形 12">
            <a:extLst>
              <a:ext uri="{FF2B5EF4-FFF2-40B4-BE49-F238E27FC236}">
                <a16:creationId xmlns:a16="http://schemas.microsoft.com/office/drawing/2014/main" xmlns="" id="{3DEF3235-91D3-45B1-9B8F-4DBF3943DB1C}"/>
              </a:ext>
            </a:extLst>
          </p:cNvPr>
          <p:cNvSpPr/>
          <p:nvPr/>
        </p:nvSpPr>
        <p:spPr>
          <a:xfrm>
            <a:off x="5215165" y="2984581"/>
            <a:ext cx="3600061" cy="646331"/>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2 	People with nut allergies mustn’t eat this product.</a:t>
            </a:r>
          </a:p>
        </p:txBody>
      </p:sp>
      <p:sp>
        <p:nvSpPr>
          <p:cNvPr id="14" name="矩形 13">
            <a:extLst>
              <a:ext uri="{FF2B5EF4-FFF2-40B4-BE49-F238E27FC236}">
                <a16:creationId xmlns:a16="http://schemas.microsoft.com/office/drawing/2014/main" xmlns="" id="{1ABA7C19-158E-4D57-BA1F-4DE1BDA3917F}"/>
              </a:ext>
            </a:extLst>
          </p:cNvPr>
          <p:cNvSpPr/>
          <p:nvPr/>
        </p:nvSpPr>
        <p:spPr>
          <a:xfrm>
            <a:off x="5373136" y="4267300"/>
            <a:ext cx="3493462" cy="923330"/>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3 	You shouldn’t eat more than the recommended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daily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intake of salt.</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xmlns="" id="{E42752E2-C1E0-4AA3-BC6D-629474795477}"/>
              </a:ext>
            </a:extLst>
          </p:cNvPr>
          <p:cNvSpPr/>
          <p:nvPr/>
        </p:nvSpPr>
        <p:spPr>
          <a:xfrm>
            <a:off x="636440" y="1595738"/>
            <a:ext cx="8116505" cy="1169551"/>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1 	</a:t>
            </a:r>
          </a:p>
          <a:p>
            <a:pPr marL="539750" indent="-539750">
              <a:spcBef>
                <a:spcPts val="600"/>
              </a:spcBef>
              <a:tabLst>
                <a:tab pos="363538" algn="l"/>
              </a:tabLst>
            </a:pPr>
            <a:r>
              <a:rPr lang="en-US" altLang="zh-TW" sz="2000" dirty="0">
                <a:latin typeface="Calibri" panose="020F0502020204030204" pitchFamily="34" charset="0"/>
              </a:rPr>
              <a:t>	(shouldn’t / don’t have to)</a:t>
            </a:r>
          </a:p>
          <a:p>
            <a:pPr marL="539750" indent="-539750">
              <a:spcBef>
                <a:spcPts val="600"/>
              </a:spcBef>
              <a:tabLst>
                <a:tab pos="363538" algn="l"/>
              </a:tabLst>
            </a:pPr>
            <a:r>
              <a:rPr lang="en-US" altLang="zh-TW" sz="2000" dirty="0">
                <a:latin typeface="Calibri" panose="020F0502020204030204" pitchFamily="34" charset="0"/>
              </a:rPr>
              <a:t>	</a:t>
            </a:r>
            <a:r>
              <a:rPr lang="en-US" altLang="zh-TW" sz="2000" i="1" dirty="0">
                <a:solidFill>
                  <a:srgbClr val="0080FF"/>
                </a:solidFill>
                <a:latin typeface="Calibri" panose="020F0502020204030204" pitchFamily="34" charset="0"/>
              </a:rPr>
              <a:t>Vegetarians shouldn’t eat this product.</a:t>
            </a:r>
          </a:p>
        </p:txBody>
      </p:sp>
      <p:pic>
        <p:nvPicPr>
          <p:cNvPr id="5122" name="Picture 2"/>
          <p:cNvPicPr>
            <a:picLocks noChangeAspect="1" noChangeArrowheads="1"/>
          </p:cNvPicPr>
          <p:nvPr/>
        </p:nvPicPr>
        <p:blipFill>
          <a:blip r:embed="rId2" cstate="print"/>
          <a:srcRect/>
          <a:stretch>
            <a:fillRect/>
          </a:stretch>
        </p:blipFill>
        <p:spPr bwMode="auto">
          <a:xfrm>
            <a:off x="1080103" y="1256752"/>
            <a:ext cx="4098073" cy="687419"/>
          </a:xfrm>
          <a:prstGeom prst="rect">
            <a:avLst/>
          </a:prstGeom>
          <a:noFill/>
          <a:ln w="9525">
            <a:noFill/>
            <a:miter lim="800000"/>
            <a:headEnd/>
            <a:tailEnd/>
          </a:ln>
        </p:spPr>
      </p:pic>
      <p:sp>
        <p:nvSpPr>
          <p:cNvPr id="19" name="矩形 18">
            <a:extLst>
              <a:ext uri="{FF2B5EF4-FFF2-40B4-BE49-F238E27FC236}">
                <a16:creationId xmlns:a16="http://schemas.microsoft.com/office/drawing/2014/main" xmlns="" id="{E42752E2-C1E0-4AA3-BC6D-629474795477}"/>
              </a:ext>
            </a:extLst>
          </p:cNvPr>
          <p:cNvSpPr/>
          <p:nvPr/>
        </p:nvSpPr>
        <p:spPr>
          <a:xfrm>
            <a:off x="646712" y="3393713"/>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2</a:t>
            </a:r>
          </a:p>
          <a:p>
            <a:pPr marL="360363" indent="-360363">
              <a:spcBef>
                <a:spcPts val="600"/>
              </a:spcBef>
              <a:tabLst>
                <a:tab pos="363538" algn="l"/>
              </a:tabLst>
            </a:pPr>
            <a:r>
              <a:rPr lang="en-US" altLang="zh-TW" sz="2000" dirty="0">
                <a:latin typeface="Calibri" panose="020F0502020204030204" pitchFamily="34" charset="0"/>
              </a:rPr>
              <a:t>	(don’t have to / mustn’t) 	</a:t>
            </a:r>
          </a:p>
        </p:txBody>
      </p:sp>
      <p:pic>
        <p:nvPicPr>
          <p:cNvPr id="5123" name="Picture 3"/>
          <p:cNvPicPr>
            <a:picLocks noChangeAspect="1" noChangeArrowheads="1"/>
          </p:cNvPicPr>
          <p:nvPr/>
        </p:nvPicPr>
        <p:blipFill>
          <a:blip r:embed="rId3" cstate="print"/>
          <a:srcRect/>
          <a:stretch>
            <a:fillRect/>
          </a:stretch>
        </p:blipFill>
        <p:spPr bwMode="auto">
          <a:xfrm>
            <a:off x="1079205" y="3018760"/>
            <a:ext cx="3992526" cy="723284"/>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1093993" y="4352328"/>
            <a:ext cx="4207473" cy="797010"/>
          </a:xfrm>
          <a:prstGeom prst="rect">
            <a:avLst/>
          </a:prstGeom>
          <a:noFill/>
          <a:ln w="9525">
            <a:noFill/>
            <a:miter lim="800000"/>
            <a:headEnd/>
            <a:tailEnd/>
          </a:ln>
        </p:spPr>
      </p:pic>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E42752E2-C1E0-4AA3-BC6D-629474795477}"/>
              </a:ext>
            </a:extLst>
          </p:cNvPr>
          <p:cNvSpPr/>
          <p:nvPr/>
        </p:nvSpPr>
        <p:spPr>
          <a:xfrm>
            <a:off x="615889" y="4433360"/>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6</a:t>
            </a:r>
          </a:p>
          <a:p>
            <a:pPr marL="360363" indent="-360363">
              <a:spcBef>
                <a:spcPts val="600"/>
              </a:spcBef>
              <a:tabLst>
                <a:tab pos="363538" algn="l"/>
              </a:tabLst>
            </a:pPr>
            <a:r>
              <a:rPr lang="en-US" altLang="zh-TW" sz="2000" dirty="0">
                <a:latin typeface="Calibri" panose="020F0502020204030204" pitchFamily="34" charset="0"/>
              </a:rPr>
              <a:t>	</a:t>
            </a:r>
            <a:r>
              <a:rPr lang="en-US" altLang="zh-TW" sz="2000" dirty="0"/>
              <a:t> </a:t>
            </a:r>
            <a:r>
              <a:rPr lang="en-US" altLang="zh-TW" sz="2000" dirty="0">
                <a:latin typeface="Calibri" panose="020F0502020204030204" pitchFamily="34" charset="0"/>
              </a:rPr>
              <a:t>(allowed to / shouldn’t)</a:t>
            </a:r>
          </a:p>
        </p:txBody>
      </p:sp>
      <p:sp>
        <p:nvSpPr>
          <p:cNvPr id="12" name="矩形 11">
            <a:extLst>
              <a:ext uri="{FF2B5EF4-FFF2-40B4-BE49-F238E27FC236}">
                <a16:creationId xmlns:a16="http://schemas.microsoft.com/office/drawing/2014/main" xmlns="" id="{A11CFB7F-C4CF-4200-97EC-4494905DEE05}"/>
              </a:ext>
            </a:extLst>
          </p:cNvPr>
          <p:cNvSpPr/>
          <p:nvPr/>
        </p:nvSpPr>
        <p:spPr>
          <a:xfrm>
            <a:off x="5361358" y="542463"/>
            <a:ext cx="3464023" cy="1200329"/>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4 	You are not allowed to sell the four items (in the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multipack) separately.</a:t>
            </a:r>
          </a:p>
        </p:txBody>
      </p:sp>
      <p:sp>
        <p:nvSpPr>
          <p:cNvPr id="13" name="矩形 12">
            <a:extLst>
              <a:ext uri="{FF2B5EF4-FFF2-40B4-BE49-F238E27FC236}">
                <a16:creationId xmlns:a16="http://schemas.microsoft.com/office/drawing/2014/main" xmlns="" id="{3DEF3235-91D3-45B1-9B8F-4DBF3943DB1C}"/>
              </a:ext>
            </a:extLst>
          </p:cNvPr>
          <p:cNvSpPr/>
          <p:nvPr/>
        </p:nvSpPr>
        <p:spPr>
          <a:xfrm>
            <a:off x="5204890" y="2265390"/>
            <a:ext cx="3600061" cy="646331"/>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5 	You have to heat this product before serving.</a:t>
            </a:r>
          </a:p>
        </p:txBody>
      </p:sp>
      <p:sp>
        <p:nvSpPr>
          <p:cNvPr id="14" name="矩形 13">
            <a:extLst>
              <a:ext uri="{FF2B5EF4-FFF2-40B4-BE49-F238E27FC236}">
                <a16:creationId xmlns:a16="http://schemas.microsoft.com/office/drawing/2014/main" xmlns="" id="{1ABA7C19-158E-4D57-BA1F-4DE1BDA3917F}"/>
              </a:ext>
            </a:extLst>
          </p:cNvPr>
          <p:cNvSpPr/>
          <p:nvPr/>
        </p:nvSpPr>
        <p:spPr>
          <a:xfrm>
            <a:off x="5260369" y="3987674"/>
            <a:ext cx="3350232" cy="923330"/>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6 	Diabetics shouldn’t eat/drink/use this product.</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xmlns="" id="{E42752E2-C1E0-4AA3-BC6D-629474795477}"/>
              </a:ext>
            </a:extLst>
          </p:cNvPr>
          <p:cNvSpPr/>
          <p:nvPr/>
        </p:nvSpPr>
        <p:spPr>
          <a:xfrm>
            <a:off x="626165" y="876547"/>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4 	</a:t>
            </a:r>
          </a:p>
          <a:p>
            <a:pPr marL="539750" indent="-539750">
              <a:spcBef>
                <a:spcPts val="600"/>
              </a:spcBef>
              <a:tabLst>
                <a:tab pos="363538" algn="l"/>
              </a:tabLst>
            </a:pPr>
            <a:r>
              <a:rPr lang="en-US" altLang="zh-TW" sz="2000" dirty="0">
                <a:latin typeface="Calibri" panose="020F0502020204030204" pitchFamily="34" charset="0"/>
              </a:rPr>
              <a:t>	</a:t>
            </a:r>
            <a:r>
              <a:rPr lang="en-US" altLang="zh-TW" sz="2000" dirty="0"/>
              <a:t> </a:t>
            </a:r>
            <a:r>
              <a:rPr lang="en-US" altLang="zh-TW" sz="2000" dirty="0">
                <a:latin typeface="Calibri" panose="020F0502020204030204" pitchFamily="34" charset="0"/>
              </a:rPr>
              <a:t>(don’t have to / not allowed to)</a:t>
            </a:r>
          </a:p>
        </p:txBody>
      </p:sp>
      <p:sp>
        <p:nvSpPr>
          <p:cNvPr id="19" name="矩形 18">
            <a:extLst>
              <a:ext uri="{FF2B5EF4-FFF2-40B4-BE49-F238E27FC236}">
                <a16:creationId xmlns:a16="http://schemas.microsoft.com/office/drawing/2014/main" xmlns="" id="{E42752E2-C1E0-4AA3-BC6D-629474795477}"/>
              </a:ext>
            </a:extLst>
          </p:cNvPr>
          <p:cNvSpPr/>
          <p:nvPr/>
        </p:nvSpPr>
        <p:spPr>
          <a:xfrm>
            <a:off x="636437" y="2674522"/>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5</a:t>
            </a:r>
          </a:p>
          <a:p>
            <a:pPr marL="360363" indent="-360363">
              <a:spcBef>
                <a:spcPts val="600"/>
              </a:spcBef>
              <a:tabLst>
                <a:tab pos="363538" algn="l"/>
              </a:tabLst>
            </a:pPr>
            <a:r>
              <a:rPr lang="en-US" altLang="zh-TW" sz="2000" dirty="0">
                <a:latin typeface="Calibri" panose="020F0502020204030204" pitchFamily="34" charset="0"/>
              </a:rPr>
              <a:t>	</a:t>
            </a:r>
            <a:r>
              <a:rPr lang="en-US" altLang="zh-TW" sz="2000" dirty="0"/>
              <a:t> </a:t>
            </a:r>
            <a:r>
              <a:rPr lang="en-US" altLang="zh-TW" sz="2000" dirty="0">
                <a:latin typeface="Calibri" panose="020F0502020204030204" pitchFamily="34" charset="0"/>
              </a:rPr>
              <a:t>(can / have to)</a:t>
            </a:r>
          </a:p>
        </p:txBody>
      </p:sp>
      <p:pic>
        <p:nvPicPr>
          <p:cNvPr id="6146" name="Picture 2"/>
          <p:cNvPicPr>
            <a:picLocks noChangeAspect="1" noChangeArrowheads="1"/>
          </p:cNvPicPr>
          <p:nvPr/>
        </p:nvPicPr>
        <p:blipFill>
          <a:blip r:embed="rId2" cstate="print"/>
          <a:srcRect/>
          <a:stretch>
            <a:fillRect/>
          </a:stretch>
        </p:blipFill>
        <p:spPr bwMode="auto">
          <a:xfrm>
            <a:off x="1116896" y="502411"/>
            <a:ext cx="4184569" cy="792459"/>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166830" y="2280720"/>
            <a:ext cx="4093539" cy="758854"/>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1111989" y="3921979"/>
            <a:ext cx="4130034" cy="847187"/>
          </a:xfrm>
          <a:prstGeom prst="rect">
            <a:avLst/>
          </a:prstGeom>
          <a:noFill/>
          <a:ln w="9525">
            <a:noFill/>
            <a:miter lim="800000"/>
            <a:headEnd/>
            <a:tailEnd/>
          </a:ln>
        </p:spPr>
      </p:pic>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xmlns="" id="{ADDF4148-9731-4ADF-956C-895FEBB48DB0}"/>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these food items. Discuss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questions.</a:t>
            </a:r>
            <a:endParaRPr lang="zh-TW" altLang="en-US" sz="2000" dirty="0">
              <a:latin typeface="Calibri" panose="020F0502020204030204" pitchFamily="34" charset="0"/>
              <a:cs typeface="Calibri" panose="020F0502020204030204"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743773" y="851659"/>
            <a:ext cx="4100370" cy="577379"/>
          </a:xfrm>
          <a:prstGeom prst="rect">
            <a:avLst/>
          </a:prstGeom>
          <a:noFill/>
          <a:ln w="9525">
            <a:noFill/>
            <a:miter lim="800000"/>
            <a:headEnd/>
            <a:tailEnd/>
          </a:ln>
        </p:spPr>
      </p:pic>
      <p:sp>
        <p:nvSpPr>
          <p:cNvPr id="29" name="矩形 28">
            <a:extLst>
              <a:ext uri="{FF2B5EF4-FFF2-40B4-BE49-F238E27FC236}">
                <a16:creationId xmlns:a16="http://schemas.microsoft.com/office/drawing/2014/main" xmlns="" id="{902F835B-7BB6-4CC8-91C7-B30517CF8283}"/>
              </a:ext>
            </a:extLst>
          </p:cNvPr>
          <p:cNvSpPr/>
          <p:nvPr/>
        </p:nvSpPr>
        <p:spPr>
          <a:xfrm>
            <a:off x="601241" y="1571156"/>
            <a:ext cx="8106475" cy="1092607"/>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Have you eaten any of these food items?</a:t>
            </a:r>
          </a:p>
          <a:p>
            <a:pPr marL="360000" indent="-360000">
              <a:spcBef>
                <a:spcPts val="600"/>
              </a:spcBef>
            </a:pPr>
            <a:r>
              <a:rPr lang="en-US" altLang="zh-TW" sz="2000" dirty="0">
                <a:latin typeface="Calibri" panose="020F0502020204030204" pitchFamily="34" charset="0"/>
              </a:rPr>
              <a:t>2 	Do you know of any special treatment these</a:t>
            </a:r>
            <a:r>
              <a:rPr lang="zh-TW" altLang="en-US" sz="2000" dirty="0">
                <a:latin typeface="Calibri" panose="020F0502020204030204" pitchFamily="34" charset="0"/>
              </a:rPr>
              <a:t> </a:t>
            </a:r>
            <a:r>
              <a:rPr lang="en-US" altLang="zh-TW" sz="2000" dirty="0">
                <a:latin typeface="Calibri" panose="020F0502020204030204" pitchFamily="34" charset="0"/>
              </a:rPr>
              <a:t>things need before you can eat them?</a:t>
            </a:r>
            <a:endParaRPr lang="zh-TW" altLang="en-US" sz="2000" dirty="0">
              <a:latin typeface="Calibri" panose="020F0502020204030204" pitchFamily="34" charset="0"/>
            </a:endParaRPr>
          </a:p>
        </p:txBody>
      </p:sp>
      <p:pic>
        <p:nvPicPr>
          <p:cNvPr id="7171" name="Picture 3"/>
          <p:cNvPicPr>
            <a:picLocks noChangeAspect="1" noChangeArrowheads="1"/>
          </p:cNvPicPr>
          <p:nvPr/>
        </p:nvPicPr>
        <p:blipFill>
          <a:blip r:embed="rId3" cstate="print"/>
          <a:srcRect/>
          <a:stretch>
            <a:fillRect/>
          </a:stretch>
        </p:blipFill>
        <p:spPr bwMode="auto">
          <a:xfrm>
            <a:off x="152315" y="3943909"/>
            <a:ext cx="8837573" cy="1669989"/>
          </a:xfrm>
          <a:prstGeom prst="rect">
            <a:avLst/>
          </a:prstGeom>
          <a:noFill/>
          <a:ln w="9525">
            <a:noFill/>
            <a:miter lim="800000"/>
            <a:headEnd/>
            <a:tailEnd/>
          </a:ln>
        </p:spPr>
      </p:pic>
    </p:spTree>
    <p:extLst>
      <p:ext uri="{BB962C8B-B14F-4D97-AF65-F5344CB8AC3E}">
        <p14:creationId xmlns:p14="http://schemas.microsoft.com/office/powerpoint/2010/main" val="2278767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eight short conversations about the food items in Exercise 5. Complete the notes for each item.</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902F835B-7BB6-4CC8-91C7-B30517CF8283}"/>
              </a:ext>
            </a:extLst>
          </p:cNvPr>
          <p:cNvSpPr/>
          <p:nvPr/>
        </p:nvSpPr>
        <p:spPr>
          <a:xfrm>
            <a:off x="687566" y="1243383"/>
            <a:ext cx="8106475" cy="3631763"/>
          </a:xfrm>
          <a:prstGeom prst="rect">
            <a:avLst/>
          </a:prstGeom>
        </p:spPr>
        <p:txBody>
          <a:bodyPr wrap="square">
            <a:spAutoFit/>
          </a:bodyPr>
          <a:lstStyle/>
          <a:p>
            <a:pPr marL="360000" indent="-360000">
              <a:spcBef>
                <a:spcPts val="1200"/>
              </a:spcBef>
            </a:pPr>
            <a:r>
              <a:rPr lang="en-US" altLang="zh-TW" sz="2000" dirty="0">
                <a:latin typeface="Calibri" panose="020F0502020204030204" pitchFamily="34" charset="0"/>
              </a:rPr>
              <a:t>1 	durian: you aren’t allowed to</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p>
          <a:p>
            <a:pPr marL="360000" indent="-360000">
              <a:spcBef>
                <a:spcPts val="1200"/>
              </a:spcBef>
            </a:pPr>
            <a:r>
              <a:rPr lang="en-US" altLang="zh-TW" sz="2000" dirty="0">
                <a:latin typeface="Calibri" panose="020F0502020204030204" pitchFamily="34" charset="0"/>
              </a:rPr>
              <a:t>2 	</a:t>
            </a:r>
            <a:r>
              <a:rPr lang="en-US" altLang="zh-TW" sz="2000" dirty="0" err="1">
                <a:latin typeface="Calibri" panose="020F0502020204030204" pitchFamily="34" charset="0"/>
              </a:rPr>
              <a:t>fugu</a:t>
            </a:r>
            <a:r>
              <a:rPr lang="en-US" altLang="zh-TW" sz="2000" dirty="0">
                <a:latin typeface="Calibri" panose="020F0502020204030204" pitchFamily="34" charset="0"/>
              </a:rPr>
              <a:t>: </a:t>
            </a:r>
            <a:r>
              <a:rPr lang="zh-TW" altLang="en-US" sz="2000" dirty="0">
                <a:latin typeface="Calibri" panose="020F0502020204030204" pitchFamily="34" charset="0"/>
              </a:rPr>
              <a:t> </a:t>
            </a:r>
            <a:r>
              <a:rPr lang="en-US" altLang="zh-TW" sz="2000" dirty="0">
                <a:latin typeface="Calibri" panose="020F0502020204030204" pitchFamily="34" charset="0"/>
              </a:rPr>
              <a:t>____________________</a:t>
            </a:r>
            <a:r>
              <a:rPr lang="zh-TW" altLang="en-US" sz="2000" dirty="0">
                <a:latin typeface="Calibri" panose="020F0502020204030204" pitchFamily="34" charset="0"/>
              </a:rPr>
              <a:t> </a:t>
            </a:r>
            <a:r>
              <a:rPr lang="en-US" altLang="zh-TW" sz="2000" dirty="0">
                <a:latin typeface="Calibri" panose="020F0502020204030204" pitchFamily="34" charset="0"/>
              </a:rPr>
              <a:t>are allowed to</a:t>
            </a:r>
            <a:r>
              <a:rPr lang="zh-TW" altLang="en-US" sz="2000" dirty="0">
                <a:latin typeface="Calibri" panose="020F0502020204030204" pitchFamily="34" charset="0"/>
              </a:rPr>
              <a:t> </a:t>
            </a:r>
            <a:r>
              <a:rPr lang="en-US" altLang="zh-TW" sz="2000" dirty="0">
                <a:latin typeface="Calibri" panose="020F0502020204030204" pitchFamily="34" charset="0"/>
              </a:rPr>
              <a:t>____________________</a:t>
            </a:r>
          </a:p>
          <a:p>
            <a:pPr marL="360000" indent="-360000">
              <a:spcBef>
                <a:spcPts val="1200"/>
              </a:spcBef>
            </a:pPr>
            <a:r>
              <a:rPr lang="en-US" altLang="zh-TW" sz="2000" dirty="0">
                <a:latin typeface="Calibri" panose="020F0502020204030204" pitchFamily="34" charset="0"/>
              </a:rPr>
              <a:t>3 	</a:t>
            </a:r>
            <a:r>
              <a:rPr lang="en-US" altLang="zh-TW" sz="2000" dirty="0" err="1">
                <a:latin typeface="Calibri" panose="020F0502020204030204" pitchFamily="34" charset="0"/>
              </a:rPr>
              <a:t>hakarl</a:t>
            </a:r>
            <a:r>
              <a:rPr lang="en-US" altLang="zh-TW" sz="2000" dirty="0">
                <a:latin typeface="Calibri" panose="020F0502020204030204" pitchFamily="34" charset="0"/>
              </a:rPr>
              <a:t>: you have to</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p>
          <a:p>
            <a:pPr marL="360000" indent="-360000">
              <a:spcBef>
                <a:spcPts val="1200"/>
              </a:spcBef>
            </a:pPr>
            <a:r>
              <a:rPr lang="en-US" altLang="zh-TW" sz="2000" dirty="0">
                <a:latin typeface="Calibri" panose="020F0502020204030204" pitchFamily="34" charset="0"/>
              </a:rPr>
              <a:t>4 	potatoes: you don’t have to</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p>
          <a:p>
            <a:pPr marL="360000" indent="-360000">
              <a:spcBef>
                <a:spcPts val="1200"/>
              </a:spcBef>
            </a:pPr>
            <a:r>
              <a:rPr lang="en-US" altLang="zh-TW" sz="2000" dirty="0">
                <a:latin typeface="Calibri" panose="020F0502020204030204" pitchFamily="34" charset="0"/>
              </a:rPr>
              <a:t>5 	oysters: you mustn’t</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p>
          <a:p>
            <a:pPr marL="360000" indent="-360000">
              <a:spcBef>
                <a:spcPts val="1200"/>
              </a:spcBef>
            </a:pPr>
            <a:r>
              <a:rPr lang="en-US" altLang="zh-TW" sz="2000" dirty="0">
                <a:latin typeface="Calibri" panose="020F0502020204030204" pitchFamily="34" charset="0"/>
              </a:rPr>
              <a:t>6 	eggs: you should</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_________________________________________</a:t>
            </a:r>
          </a:p>
          <a:p>
            <a:pPr marL="360000" indent="-360000">
              <a:spcBef>
                <a:spcPts val="1200"/>
              </a:spcBef>
            </a:pPr>
            <a:r>
              <a:rPr lang="en-US" altLang="zh-TW" sz="2000" dirty="0">
                <a:latin typeface="Calibri" panose="020F0502020204030204" pitchFamily="34" charset="0"/>
              </a:rPr>
              <a:t>7 	red beans: </a:t>
            </a:r>
            <a:r>
              <a:rPr lang="zh-TW" altLang="en-US" sz="2000" dirty="0">
                <a:latin typeface="Calibri" panose="020F0502020204030204" pitchFamily="34" charset="0"/>
              </a:rPr>
              <a:t> </a:t>
            </a:r>
            <a:r>
              <a:rPr lang="en-US" altLang="zh-TW" sz="2000" dirty="0">
                <a:latin typeface="Calibri" panose="020F0502020204030204" pitchFamily="34" charset="0"/>
              </a:rPr>
              <a:t>______________</a:t>
            </a:r>
            <a:r>
              <a:rPr lang="zh-TW" altLang="en-US" sz="2000" dirty="0">
                <a:latin typeface="Calibri" panose="020F0502020204030204" pitchFamily="34" charset="0"/>
              </a:rPr>
              <a:t> </a:t>
            </a:r>
            <a:r>
              <a:rPr lang="en-US" altLang="zh-TW" sz="2000" dirty="0">
                <a:latin typeface="Calibri" panose="020F0502020204030204" pitchFamily="34" charset="0"/>
              </a:rPr>
              <a:t>must</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a:t>
            </a:r>
          </a:p>
          <a:p>
            <a:pPr marL="360000" indent="-360000">
              <a:spcBef>
                <a:spcPts val="1200"/>
              </a:spcBef>
            </a:pPr>
            <a:r>
              <a:rPr lang="en-US" altLang="zh-TW" sz="2000" dirty="0">
                <a:latin typeface="Calibri" panose="020F0502020204030204" pitchFamily="34" charset="0"/>
              </a:rPr>
              <a:t>8 	steak: you can</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endParaRPr lang="zh-TW" altLang="en-US" sz="2000" dirty="0">
              <a:latin typeface="Calibri" panose="020F0502020204030204" pitchFamily="34" charset="0"/>
            </a:endParaRPr>
          </a:p>
        </p:txBody>
      </p:sp>
      <p:sp>
        <p:nvSpPr>
          <p:cNvPr id="21" name="矩形 20">
            <a:extLst>
              <a:ext uri="{FF2B5EF4-FFF2-40B4-BE49-F238E27FC236}">
                <a16:creationId xmlns:a16="http://schemas.microsoft.com/office/drawing/2014/main" xmlns="" id="{3705999A-03AC-4C95-9D18-545C95A3EFB7}"/>
              </a:ext>
            </a:extLst>
          </p:cNvPr>
          <p:cNvSpPr/>
          <p:nvPr/>
        </p:nvSpPr>
        <p:spPr>
          <a:xfrm>
            <a:off x="4205522" y="1287047"/>
            <a:ext cx="4150495" cy="369332"/>
          </a:xfrm>
          <a:prstGeom prst="rect">
            <a:avLst/>
          </a:prstGeom>
        </p:spPr>
        <p:txBody>
          <a:bodyPr wrap="none">
            <a:spAutoFit/>
          </a:bodyPr>
          <a:lstStyle/>
          <a:p>
            <a:r>
              <a:rPr lang="en-US" altLang="zh-TW" b="1" dirty="0">
                <a:solidFill>
                  <a:srgbClr val="FF0066"/>
                </a:solidFill>
                <a:latin typeface="Segoe Print" panose="02000600000000000000" pitchFamily="2" charset="0"/>
              </a:rPr>
              <a:t>take durian on buses in Singapore</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xmlns="" id="{F805BC29-E12A-4FCF-8127-726E9DD1DA1C}"/>
              </a:ext>
            </a:extLst>
          </p:cNvPr>
          <p:cNvSpPr/>
          <p:nvPr/>
        </p:nvSpPr>
        <p:spPr>
          <a:xfrm>
            <a:off x="1886214" y="1733108"/>
            <a:ext cx="2380780" cy="369332"/>
          </a:xfrm>
          <a:prstGeom prst="rect">
            <a:avLst/>
          </a:prstGeom>
        </p:spPr>
        <p:txBody>
          <a:bodyPr wrap="none">
            <a:spAutoFit/>
          </a:bodyPr>
          <a:lstStyle/>
          <a:p>
            <a:r>
              <a:rPr lang="en-US" altLang="zh-TW" b="1" dirty="0">
                <a:solidFill>
                  <a:srgbClr val="FF0066"/>
                </a:solidFill>
                <a:latin typeface="Segoe Print" panose="02000600000000000000" pitchFamily="2" charset="0"/>
              </a:rPr>
              <a:t>only qualified chefs</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xmlns="" id="{F50F9272-4CCF-4AC7-8B51-1CF60F2D5470}"/>
              </a:ext>
            </a:extLst>
          </p:cNvPr>
          <p:cNvSpPr/>
          <p:nvPr/>
        </p:nvSpPr>
        <p:spPr>
          <a:xfrm>
            <a:off x="6218737" y="1743740"/>
            <a:ext cx="1683474" cy="369332"/>
          </a:xfrm>
          <a:prstGeom prst="rect">
            <a:avLst/>
          </a:prstGeom>
        </p:spPr>
        <p:txBody>
          <a:bodyPr wrap="none">
            <a:spAutoFit/>
          </a:bodyPr>
          <a:lstStyle/>
          <a:p>
            <a:r>
              <a:rPr lang="en-US" altLang="zh-TW" b="1" dirty="0">
                <a:solidFill>
                  <a:srgbClr val="FF0066"/>
                </a:solidFill>
                <a:latin typeface="Segoe Print" panose="02000600000000000000" pitchFamily="2" charset="0"/>
              </a:rPr>
              <a:t>prepare </a:t>
            </a:r>
            <a:r>
              <a:rPr lang="en-US" altLang="zh-TW" b="1" dirty="0" err="1">
                <a:solidFill>
                  <a:srgbClr val="FF0066"/>
                </a:solidFill>
                <a:latin typeface="Segoe Print" panose="02000600000000000000" pitchFamily="2" charset="0"/>
              </a:rPr>
              <a:t>fugu</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xmlns="" id="{30E63C31-8A17-4A6E-A0FF-9664E62BD1D1}"/>
              </a:ext>
            </a:extLst>
          </p:cNvPr>
          <p:cNvSpPr/>
          <p:nvPr/>
        </p:nvSpPr>
        <p:spPr>
          <a:xfrm>
            <a:off x="3191939" y="2212492"/>
            <a:ext cx="2509020" cy="369332"/>
          </a:xfrm>
          <a:prstGeom prst="rect">
            <a:avLst/>
          </a:prstGeom>
        </p:spPr>
        <p:txBody>
          <a:bodyPr wrap="none">
            <a:spAutoFit/>
          </a:bodyPr>
          <a:lstStyle/>
          <a:p>
            <a:r>
              <a:rPr lang="en-US" altLang="zh-TW" b="1" dirty="0">
                <a:solidFill>
                  <a:srgbClr val="FF0066"/>
                </a:solidFill>
                <a:latin typeface="Segoe Print" panose="02000600000000000000" pitchFamily="2" charset="0"/>
              </a:rPr>
              <a:t>ferment </a:t>
            </a:r>
            <a:r>
              <a:rPr lang="en-US" altLang="zh-TW" b="1" dirty="0" err="1">
                <a:solidFill>
                  <a:srgbClr val="FF0066"/>
                </a:solidFill>
                <a:latin typeface="Segoe Print" panose="02000600000000000000" pitchFamily="2" charset="0"/>
              </a:rPr>
              <a:t>hakarl</a:t>
            </a:r>
            <a:r>
              <a:rPr lang="en-US" altLang="zh-TW" b="1" dirty="0">
                <a:solidFill>
                  <a:srgbClr val="FF0066"/>
                </a:solidFill>
                <a:latin typeface="Segoe Print" panose="02000600000000000000" pitchFamily="2" charset="0"/>
              </a:rPr>
              <a:t> first</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xmlns="" id="{50D9A2CE-F6D7-47DF-8F2F-89A3E4D32BA2}"/>
              </a:ext>
            </a:extLst>
          </p:cNvPr>
          <p:cNvSpPr/>
          <p:nvPr/>
        </p:nvSpPr>
        <p:spPr>
          <a:xfrm>
            <a:off x="4033969" y="2670190"/>
            <a:ext cx="41937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peel potatoes before you boil them</a:t>
            </a:r>
            <a:endParaRPr lang="zh-TW" altLang="en-US" b="1" dirty="0">
              <a:solidFill>
                <a:srgbClr val="FF0066"/>
              </a:solidFill>
              <a:latin typeface="Segoe Print" panose="02000600000000000000" pitchFamily="2" charset="0"/>
            </a:endParaRPr>
          </a:p>
        </p:txBody>
      </p:sp>
      <p:sp>
        <p:nvSpPr>
          <p:cNvPr id="27" name="矩形 26">
            <a:extLst>
              <a:ext uri="{FF2B5EF4-FFF2-40B4-BE49-F238E27FC236}">
                <a16:creationId xmlns:a16="http://schemas.microsoft.com/office/drawing/2014/main" xmlns="" id="{50D9A2CE-F6D7-47DF-8F2F-89A3E4D32BA2}"/>
              </a:ext>
            </a:extLst>
          </p:cNvPr>
          <p:cNvSpPr/>
          <p:nvPr/>
        </p:nvSpPr>
        <p:spPr>
          <a:xfrm>
            <a:off x="3313660" y="3061208"/>
            <a:ext cx="5634397"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eat oysters in summer / in the warm summer months</a:t>
            </a:r>
            <a:endParaRPr lang="zh-TW" altLang="en-US" b="1" dirty="0">
              <a:solidFill>
                <a:srgbClr val="FF0066"/>
              </a:solidFill>
              <a:latin typeface="Segoe Print" panose="02000600000000000000" pitchFamily="2" charset="0"/>
            </a:endParaRPr>
          </a:p>
        </p:txBody>
      </p:sp>
      <p:sp>
        <p:nvSpPr>
          <p:cNvPr id="28" name="矩形 27">
            <a:extLst>
              <a:ext uri="{FF2B5EF4-FFF2-40B4-BE49-F238E27FC236}">
                <a16:creationId xmlns:a16="http://schemas.microsoft.com/office/drawing/2014/main" xmlns="" id="{50D9A2CE-F6D7-47DF-8F2F-89A3E4D32BA2}"/>
              </a:ext>
            </a:extLst>
          </p:cNvPr>
          <p:cNvSpPr/>
          <p:nvPr/>
        </p:nvSpPr>
        <p:spPr>
          <a:xfrm>
            <a:off x="3043741" y="3565241"/>
            <a:ext cx="43540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avoid using raw eggs in mayonnaise</a:t>
            </a:r>
            <a:endParaRPr lang="zh-TW" altLang="en-US" b="1" dirty="0">
              <a:solidFill>
                <a:srgbClr val="FF0066"/>
              </a:solidFill>
              <a:latin typeface="Segoe Print" panose="02000600000000000000" pitchFamily="2" charset="0"/>
            </a:endParaRPr>
          </a:p>
        </p:txBody>
      </p:sp>
      <p:sp>
        <p:nvSpPr>
          <p:cNvPr id="29" name="矩形 28">
            <a:extLst>
              <a:ext uri="{FF2B5EF4-FFF2-40B4-BE49-F238E27FC236}">
                <a16:creationId xmlns:a16="http://schemas.microsoft.com/office/drawing/2014/main" xmlns="" id="{50D9A2CE-F6D7-47DF-8F2F-89A3E4D32BA2}"/>
              </a:ext>
            </a:extLst>
          </p:cNvPr>
          <p:cNvSpPr/>
          <p:nvPr/>
        </p:nvSpPr>
        <p:spPr>
          <a:xfrm>
            <a:off x="2867345" y="4030753"/>
            <a:ext cx="591829" cy="369332"/>
          </a:xfrm>
          <a:prstGeom prst="rect">
            <a:avLst/>
          </a:prstGeom>
        </p:spPr>
        <p:txBody>
          <a:bodyPr wrap="none">
            <a:spAutoFit/>
          </a:bodyPr>
          <a:lstStyle/>
          <a:p>
            <a:r>
              <a:rPr lang="en-US" altLang="zh-TW" b="1" dirty="0">
                <a:solidFill>
                  <a:srgbClr val="FF0066"/>
                </a:solidFill>
                <a:latin typeface="Segoe Print" panose="02000600000000000000" pitchFamily="2" charset="0"/>
              </a:rPr>
              <a:t>you</a:t>
            </a:r>
            <a:endParaRPr lang="zh-TW" altLang="en-US" b="1" dirty="0">
              <a:solidFill>
                <a:srgbClr val="FF0066"/>
              </a:solidFill>
              <a:latin typeface="Segoe Print" panose="02000600000000000000" pitchFamily="2" charset="0"/>
            </a:endParaRPr>
          </a:p>
        </p:txBody>
      </p:sp>
      <p:sp>
        <p:nvSpPr>
          <p:cNvPr id="30" name="矩形 29">
            <a:extLst>
              <a:ext uri="{FF2B5EF4-FFF2-40B4-BE49-F238E27FC236}">
                <a16:creationId xmlns:a16="http://schemas.microsoft.com/office/drawing/2014/main" xmlns="" id="{50D9A2CE-F6D7-47DF-8F2F-89A3E4D32BA2}"/>
              </a:ext>
            </a:extLst>
          </p:cNvPr>
          <p:cNvSpPr/>
          <p:nvPr/>
        </p:nvSpPr>
        <p:spPr>
          <a:xfrm>
            <a:off x="4771477" y="4014582"/>
            <a:ext cx="4057521" cy="369332"/>
          </a:xfrm>
          <a:prstGeom prst="rect">
            <a:avLst/>
          </a:prstGeom>
        </p:spPr>
        <p:txBody>
          <a:bodyPr wrap="none">
            <a:spAutoFit/>
          </a:bodyPr>
          <a:lstStyle/>
          <a:p>
            <a:r>
              <a:rPr lang="en-US" altLang="zh-TW" b="1" dirty="0">
                <a:solidFill>
                  <a:srgbClr val="FF0066"/>
                </a:solidFill>
                <a:latin typeface="Segoe Print" panose="02000600000000000000" pitchFamily="2" charset="0"/>
              </a:rPr>
              <a:t>boil red beans for fifteen minutes</a:t>
            </a:r>
            <a:endParaRPr lang="zh-TW" altLang="en-US" b="1" dirty="0">
              <a:solidFill>
                <a:srgbClr val="FF0066"/>
              </a:solidFill>
              <a:latin typeface="Segoe Print" panose="02000600000000000000" pitchFamily="2" charset="0"/>
            </a:endParaRPr>
          </a:p>
        </p:txBody>
      </p:sp>
      <p:sp>
        <p:nvSpPr>
          <p:cNvPr id="31" name="矩形 30">
            <a:extLst>
              <a:ext uri="{FF2B5EF4-FFF2-40B4-BE49-F238E27FC236}">
                <a16:creationId xmlns:a16="http://schemas.microsoft.com/office/drawing/2014/main" xmlns="" id="{50D9A2CE-F6D7-47DF-8F2F-89A3E4D32BA2}"/>
              </a:ext>
            </a:extLst>
          </p:cNvPr>
          <p:cNvSpPr/>
          <p:nvPr/>
        </p:nvSpPr>
        <p:spPr>
          <a:xfrm>
            <a:off x="2661986" y="4485012"/>
            <a:ext cx="17844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eat steak raw</a:t>
            </a:r>
            <a:endParaRPr lang="zh-TW" altLang="en-US" b="1" dirty="0">
              <a:solidFill>
                <a:srgbClr val="FF0066"/>
              </a:solidFill>
              <a:latin typeface="Segoe Print" panose="02000600000000000000" pitchFamily="2" charset="0"/>
            </a:endParaRPr>
          </a:p>
        </p:txBody>
      </p:sp>
      <p:pic>
        <p:nvPicPr>
          <p:cNvPr id="8194" name="Picture 2"/>
          <p:cNvPicPr>
            <a:picLocks noChangeAspect="1" noChangeArrowheads="1"/>
          </p:cNvPicPr>
          <p:nvPr/>
        </p:nvPicPr>
        <p:blipFill>
          <a:blip r:embed="rId4" cstate="print"/>
          <a:srcRect/>
          <a:stretch>
            <a:fillRect/>
          </a:stretch>
        </p:blipFill>
        <p:spPr bwMode="auto">
          <a:xfrm>
            <a:off x="1637415" y="5336954"/>
            <a:ext cx="5574525" cy="883093"/>
          </a:xfrm>
          <a:prstGeom prst="rect">
            <a:avLst/>
          </a:prstGeom>
          <a:noFill/>
          <a:ln w="9525">
            <a:noFill/>
            <a:miter lim="800000"/>
            <a:headEnd/>
            <a:tailEnd/>
          </a:ln>
        </p:spPr>
      </p:pic>
      <p:sp>
        <p:nvSpPr>
          <p:cNvPr id="33" name="矩形 32">
            <a:extLst>
              <a:ext uri="{FF2B5EF4-FFF2-40B4-BE49-F238E27FC236}">
                <a16:creationId xmlns:a16="http://schemas.microsoft.com/office/drawing/2014/main" xmlns="" id="{941D0444-4D59-49E0-B611-0F2DC167AB03}"/>
              </a:ext>
            </a:extLst>
          </p:cNvPr>
          <p:cNvSpPr/>
          <p:nvPr/>
        </p:nvSpPr>
        <p:spPr>
          <a:xfrm>
            <a:off x="4362067" y="723670"/>
            <a:ext cx="1010405"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36</a:t>
            </a:r>
            <a:endParaRPr lang="zh-TW" altLang="en-US" dirty="0">
              <a:solidFill>
                <a:schemeClr val="bg1">
                  <a:lumMod val="50000"/>
                </a:schemeClr>
              </a:solidFill>
              <a:latin typeface="Calibri" panose="020F0502020204030204" pitchFamily="34" charset="0"/>
            </a:endParaRPr>
          </a:p>
        </p:txBody>
      </p:sp>
      <p:pic>
        <p:nvPicPr>
          <p:cNvPr id="2" name="life_2e_intermediate_sb_track_3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72472" y="610134"/>
            <a:ext cx="609600" cy="609600"/>
          </a:xfrm>
          <a:prstGeom prst="rect">
            <a:avLst/>
          </a:prstGeom>
        </p:spPr>
      </p:pic>
    </p:spTree>
    <p:extLst>
      <p:ext uri="{BB962C8B-B14F-4D97-AF65-F5344CB8AC3E}">
        <p14:creationId xmlns:p14="http://schemas.microsoft.com/office/powerpoint/2010/main" val="14755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2"/>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137197" fill="hold"/>
                                        <p:tgtEl>
                                          <p:spTgt spid="2"/>
                                        </p:tgtEl>
                                      </p:cBhvr>
                                    </p:cmd>
                                  </p:childTnLst>
                                </p:cTn>
                              </p:par>
                            </p:childTnLst>
                          </p:cTn>
                        </p:par>
                      </p:childTnLst>
                    </p:cTn>
                  </p:par>
                </p:childTnLst>
              </p:cTn>
              <p:nextCondLst>
                <p:cond evt="onClick" delay="0">
                  <p:tgtEl>
                    <p:spTgt spid="2"/>
                  </p:tgtEl>
                </p:cond>
              </p:nextCondLst>
            </p:seq>
            <p:audio>
              <p:cMediaNode vol="80000">
                <p:cTn id="58" fill="hold" display="0">
                  <p:stCondLst>
                    <p:cond delay="indefinite"/>
                  </p:stCondLst>
                  <p:endCondLst>
                    <p:cond evt="onStopAudio" delay="0">
                      <p:tgtEl>
                        <p:sldTgt/>
                      </p:tgtEl>
                    </p:cond>
                  </p:endCondLst>
                </p:cTn>
                <p:tgtEl>
                  <p:spTgt spid="2"/>
                </p:tgtEl>
              </p:cMediaNode>
            </p:audio>
          </p:childTnLst>
        </p:cTn>
      </p:par>
    </p:tnLst>
    <p:bldLst>
      <p:bldP spid="21" grpId="0"/>
      <p:bldP spid="22" grpId="0"/>
      <p:bldP spid="23" grpId="0"/>
      <p:bldP spid="24" grpId="0"/>
      <p:bldP spid="25" grpId="0"/>
      <p:bldP spid="27" grpId="0"/>
      <p:bldP spid="28" grpId="0"/>
      <p:bldP spid="29"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xmlns=""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08852661-CC52-4F79-AE8D-CA397E692F7E}"/>
              </a:ext>
            </a:extLst>
          </p:cNvPr>
          <p:cNvSpPr/>
          <p:nvPr/>
        </p:nvSpPr>
        <p:spPr>
          <a:xfrm>
            <a:off x="384651" y="847703"/>
            <a:ext cx="8352928" cy="5262979"/>
          </a:xfrm>
          <a:prstGeom prst="rect">
            <a:avLst/>
          </a:prstGeom>
          <a:ln>
            <a:solidFill>
              <a:srgbClr val="0000E1"/>
            </a:solidFill>
          </a:ln>
        </p:spPr>
        <p:txBody>
          <a:bodyPr wrap="square">
            <a:spAutoFit/>
          </a:bodyPr>
          <a:lstStyle/>
          <a:p>
            <a:pPr marL="361950" indent="-361950">
              <a:spcBef>
                <a:spcPts val="300"/>
              </a:spcBef>
            </a:pPr>
            <a:r>
              <a:rPr lang="en-US" altLang="zh-TW" b="1" dirty="0">
                <a:solidFill>
                  <a:srgbClr val="0000E1"/>
                </a:solidFill>
                <a:latin typeface="Calibri" panose="020F0502020204030204" pitchFamily="34" charset="0"/>
              </a:rPr>
              <a:t>1</a:t>
            </a:r>
          </a:p>
          <a:p>
            <a:pPr marL="361950" indent="-361950">
              <a:spcBef>
                <a:spcPts val="300"/>
              </a:spcBef>
            </a:pPr>
            <a:r>
              <a:rPr lang="en-US" altLang="zh-TW" b="1" dirty="0">
                <a:solidFill>
                  <a:srgbClr val="0000E1"/>
                </a:solidFill>
                <a:latin typeface="Calibri" panose="020F0502020204030204" pitchFamily="34" charset="0"/>
              </a:rPr>
              <a:t>A: 	</a:t>
            </a:r>
            <a:r>
              <a:rPr lang="en-US" altLang="zh-TW" dirty="0">
                <a:solidFill>
                  <a:srgbClr val="0000E1"/>
                </a:solidFill>
                <a:latin typeface="Calibri" panose="020F0502020204030204" pitchFamily="34" charset="0"/>
              </a:rPr>
              <a:t>I’ve never tried durian. Have you? Apparently, it tastes much better than it smells.</a:t>
            </a:r>
          </a:p>
          <a:p>
            <a:pPr marL="361950" indent="-361950">
              <a:spcBef>
                <a:spcPts val="300"/>
              </a:spcBef>
            </a:pPr>
            <a:r>
              <a:rPr lang="en-US" altLang="zh-TW" b="1" dirty="0">
                <a:solidFill>
                  <a:srgbClr val="0000E1"/>
                </a:solidFill>
                <a:latin typeface="Calibri" panose="020F0502020204030204" pitchFamily="34" charset="0"/>
              </a:rPr>
              <a:t>B: 	</a:t>
            </a:r>
            <a:r>
              <a:rPr lang="en-US" altLang="zh-TW" dirty="0">
                <a:solidFill>
                  <a:srgbClr val="0000E1"/>
                </a:solidFill>
                <a:latin typeface="Calibri" panose="020F0502020204030204" pitchFamily="34" charset="0"/>
              </a:rPr>
              <a:t>No, I haven’t tried it. But I know that it smells so much that you aren’t allowed to take it on buses in Singapore.</a:t>
            </a:r>
          </a:p>
          <a:p>
            <a:pPr marL="361950" indent="-361950">
              <a:spcBef>
                <a:spcPts val="300"/>
              </a:spcBef>
            </a:pPr>
            <a:r>
              <a:rPr lang="en-US" altLang="zh-TW" b="1" dirty="0">
                <a:solidFill>
                  <a:srgbClr val="0000E1"/>
                </a:solidFill>
                <a:latin typeface="Calibri" panose="020F0502020204030204" pitchFamily="34" charset="0"/>
              </a:rPr>
              <a:t>2</a:t>
            </a:r>
          </a:p>
          <a:p>
            <a:pPr marL="361950" indent="-361950">
              <a:spcBef>
                <a:spcPts val="300"/>
              </a:spcBef>
            </a:pPr>
            <a:r>
              <a:rPr lang="en-US" altLang="zh-TW" b="1" dirty="0">
                <a:solidFill>
                  <a:srgbClr val="0000E1"/>
                </a:solidFill>
                <a:latin typeface="Calibri" panose="020F0502020204030204" pitchFamily="34" charset="0"/>
              </a:rPr>
              <a:t>C: 	</a:t>
            </a:r>
            <a:r>
              <a:rPr lang="en-US" altLang="zh-TW" dirty="0">
                <a:solidFill>
                  <a:srgbClr val="0000E1"/>
                </a:solidFill>
                <a:latin typeface="Calibri" panose="020F0502020204030204" pitchFamily="34" charset="0"/>
              </a:rPr>
              <a:t>What’s </a:t>
            </a:r>
            <a:r>
              <a:rPr lang="en-US" altLang="zh-TW" dirty="0" err="1">
                <a:solidFill>
                  <a:srgbClr val="0000E1"/>
                </a:solidFill>
                <a:latin typeface="Calibri" panose="020F0502020204030204" pitchFamily="34" charset="0"/>
              </a:rPr>
              <a:t>fugu</a:t>
            </a:r>
            <a:r>
              <a:rPr lang="en-US" altLang="zh-TW" dirty="0">
                <a:solidFill>
                  <a:srgbClr val="0000E1"/>
                </a:solidFill>
                <a:latin typeface="Calibri" panose="020F0502020204030204" pitchFamily="34" charset="0"/>
              </a:rPr>
              <a:t>? F– U– G–U?</a:t>
            </a:r>
          </a:p>
          <a:p>
            <a:pPr marL="361950" indent="-361950">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Oh, I know what it is. It’s a kind of fish they eat in Japan. It’s actually poisonous, so only qualified chefs are allowed to prepare it in restaurants. If you eat the wrong part, it can kill you!</a:t>
            </a:r>
          </a:p>
          <a:p>
            <a:pPr marL="361950" indent="-361950">
              <a:spcBef>
                <a:spcPts val="300"/>
              </a:spcBef>
            </a:pPr>
            <a:r>
              <a:rPr lang="en-US" altLang="zh-TW" b="1" dirty="0">
                <a:solidFill>
                  <a:srgbClr val="0000E1"/>
                </a:solidFill>
                <a:latin typeface="Calibri" panose="020F0502020204030204" pitchFamily="34" charset="0"/>
              </a:rPr>
              <a:t>3</a:t>
            </a:r>
          </a:p>
          <a:p>
            <a:pPr marL="361950" indent="-361950">
              <a:spcBef>
                <a:spcPts val="300"/>
              </a:spcBef>
            </a:pPr>
            <a:r>
              <a:rPr lang="en-US" altLang="zh-TW" b="1" dirty="0">
                <a:solidFill>
                  <a:srgbClr val="0000E1"/>
                </a:solidFill>
                <a:latin typeface="Calibri" panose="020F0502020204030204" pitchFamily="34" charset="0"/>
              </a:rPr>
              <a:t>E: 	</a:t>
            </a:r>
            <a:r>
              <a:rPr lang="en-US" altLang="zh-TW" dirty="0">
                <a:solidFill>
                  <a:srgbClr val="0000E1"/>
                </a:solidFill>
                <a:latin typeface="Calibri" panose="020F0502020204030204" pitchFamily="34" charset="0"/>
              </a:rPr>
              <a:t>Can you eat shark meat?</a:t>
            </a:r>
          </a:p>
          <a:p>
            <a:pPr marL="361950" indent="-361950">
              <a:spcBef>
                <a:spcPts val="300"/>
              </a:spcBef>
            </a:pPr>
            <a:r>
              <a:rPr lang="en-US" altLang="zh-TW" b="1" dirty="0">
                <a:solidFill>
                  <a:srgbClr val="0000E1"/>
                </a:solidFill>
                <a:latin typeface="Calibri" panose="020F0502020204030204" pitchFamily="34" charset="0"/>
              </a:rPr>
              <a:t>F: 	</a:t>
            </a:r>
            <a:r>
              <a:rPr lang="en-US" altLang="zh-TW" dirty="0">
                <a:solidFill>
                  <a:srgbClr val="0000E1"/>
                </a:solidFill>
                <a:latin typeface="Calibri" panose="020F0502020204030204" pitchFamily="34" charset="0"/>
              </a:rPr>
              <a:t>Yes, it’s popular in lots of countries. Sometimes, you have to ferment it first because the fresh meat is bad for you. That’s what they do in Iceland. It’s called </a:t>
            </a:r>
            <a:r>
              <a:rPr lang="en-US" altLang="zh-TW" dirty="0" err="1">
                <a:solidFill>
                  <a:srgbClr val="0000E1"/>
                </a:solidFill>
                <a:latin typeface="Calibri" panose="020F0502020204030204" pitchFamily="34" charset="0"/>
              </a:rPr>
              <a:t>hakarl</a:t>
            </a:r>
            <a:r>
              <a:rPr lang="en-US" altLang="zh-TW" dirty="0">
                <a:solidFill>
                  <a:srgbClr val="0000E1"/>
                </a:solidFill>
                <a:latin typeface="Calibri" panose="020F0502020204030204" pitchFamily="34" charset="0"/>
              </a:rPr>
              <a:t> there.</a:t>
            </a:r>
          </a:p>
          <a:p>
            <a:pPr marL="361950" indent="-361950">
              <a:spcBef>
                <a:spcPts val="300"/>
              </a:spcBef>
            </a:pPr>
            <a:r>
              <a:rPr lang="en-US" altLang="zh-TW" b="1" dirty="0">
                <a:solidFill>
                  <a:srgbClr val="0000E1"/>
                </a:solidFill>
                <a:latin typeface="Calibri" panose="020F0502020204030204" pitchFamily="34" charset="0"/>
              </a:rPr>
              <a:t>4</a:t>
            </a:r>
          </a:p>
          <a:p>
            <a:pPr marL="361950" indent="-361950">
              <a:spcBef>
                <a:spcPts val="3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Are you going to boil those potatoes like that, without peeling them?</a:t>
            </a:r>
          </a:p>
          <a:p>
            <a:pPr marL="361950" indent="-361950">
              <a:spcBef>
                <a:spcPts val="300"/>
              </a:spcBef>
            </a:pPr>
            <a:r>
              <a:rPr lang="en-US" altLang="zh-TW" b="1" dirty="0">
                <a:solidFill>
                  <a:srgbClr val="0000E1"/>
                </a:solidFill>
                <a:latin typeface="Calibri" panose="020F0502020204030204" pitchFamily="34" charset="0"/>
              </a:rPr>
              <a:t>H: 	</a:t>
            </a:r>
            <a:r>
              <a:rPr lang="en-US" altLang="zh-TW" dirty="0">
                <a:solidFill>
                  <a:srgbClr val="0000E1"/>
                </a:solidFill>
                <a:latin typeface="Calibri" panose="020F0502020204030204" pitchFamily="34" charset="0"/>
              </a:rPr>
              <a:t>Yeah, why? You don’t have to peel potatoes before you boil them.</a:t>
            </a:r>
          </a:p>
          <a:p>
            <a:pPr marL="361950" indent="-361950">
              <a:spcBef>
                <a:spcPts val="3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Yes, you do. At least that’s what we do in my house!</a:t>
            </a:r>
          </a:p>
        </p:txBody>
      </p:sp>
      <p:sp>
        <p:nvSpPr>
          <p:cNvPr id="7" name="矩形 6">
            <a:extLst>
              <a:ext uri="{FF2B5EF4-FFF2-40B4-BE49-F238E27FC236}">
                <a16:creationId xmlns:a16="http://schemas.microsoft.com/office/drawing/2014/main" xmlns=""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36</a:t>
            </a:r>
            <a:endParaRPr lang="zh-TW" altLang="en-US" dirty="0">
              <a:solidFill>
                <a:schemeClr val="bg1">
                  <a:lumMod val="50000"/>
                </a:schemeClr>
              </a:solidFill>
              <a:latin typeface="Calibri" panose="020F0502020204030204" pitchFamily="34" charset="0"/>
            </a:endParaRPr>
          </a:p>
        </p:txBody>
      </p:sp>
      <p:pic>
        <p:nvPicPr>
          <p:cNvPr id="9" name="life_2e_intermediate_sb_track_36.mp3">
            <a:hlinkClick r:id="" action="ppaction://media"/>
          </p:cNvPr>
          <p:cNvPicPr>
            <a:picLocks noChangeAspect="1"/>
          </p:cNvPicPr>
          <p:nvPr>
            <a:audioFile r:link="rId1"/>
            <p:extLst>
              <p:ext uri="{DAA4B4D4-6D71-4841-9C94-3DE7FCFB9230}">
                <p14:media xmlns:p14="http://schemas.microsoft.com/office/powerpoint/2010/main" r:embed="rId2">
                  <p14:trim end="59897"/>
                </p14:media>
              </p:ext>
            </p:extLst>
          </p:nvPr>
        </p:nvPicPr>
        <p:blipFill>
          <a:blip r:embed="rId4"/>
          <a:stretch>
            <a:fillRect/>
          </a:stretch>
        </p:blipFill>
        <p:spPr>
          <a:xfrm>
            <a:off x="2306466" y="218913"/>
            <a:ext cx="609600" cy="609600"/>
          </a:xfrm>
          <a:prstGeom prst="rect">
            <a:avLst/>
          </a:prstGeom>
        </p:spPr>
      </p:pic>
    </p:spTree>
    <p:extLst>
      <p:ext uri="{BB962C8B-B14F-4D97-AF65-F5344CB8AC3E}">
        <p14:creationId xmlns:p14="http://schemas.microsoft.com/office/powerpoint/2010/main" val="5519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7300" fill="hold"/>
                                        <p:tgtEl>
                                          <p:spTgt spid="9"/>
                                        </p:tgtEl>
                                      </p:cBhvr>
                                    </p:cmd>
                                  </p:childTnLst>
                                </p:cTn>
                              </p:par>
                            </p:childTnLst>
                          </p:cTn>
                        </p:par>
                      </p:childTnLst>
                    </p:cTn>
                  </p:par>
                </p:childTnLst>
              </p:cTn>
              <p:nextCondLst>
                <p:cond evt="onClick" delay="0">
                  <p:tgtEl>
                    <p:spTgt spid="9"/>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xmlns=""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08852661-CC52-4F79-AE8D-CA397E692F7E}"/>
              </a:ext>
            </a:extLst>
          </p:cNvPr>
          <p:cNvSpPr/>
          <p:nvPr/>
        </p:nvSpPr>
        <p:spPr>
          <a:xfrm>
            <a:off x="384651" y="869475"/>
            <a:ext cx="8352928" cy="4670509"/>
          </a:xfrm>
          <a:prstGeom prst="rect">
            <a:avLst/>
          </a:prstGeom>
          <a:ln>
            <a:solidFill>
              <a:srgbClr val="0000E1"/>
            </a:solidFill>
          </a:ln>
        </p:spPr>
        <p:txBody>
          <a:bodyPr wrap="square">
            <a:spAutoFit/>
          </a:bodyPr>
          <a:lstStyle/>
          <a:p>
            <a:pPr marL="361950" indent="-361950">
              <a:spcBef>
                <a:spcPts val="300"/>
              </a:spcBef>
            </a:pPr>
            <a:r>
              <a:rPr lang="en-US" altLang="zh-TW" b="1" dirty="0">
                <a:solidFill>
                  <a:srgbClr val="0000E1"/>
                </a:solidFill>
                <a:latin typeface="Calibri" panose="020F0502020204030204" pitchFamily="34" charset="0"/>
              </a:rPr>
              <a:t>5</a:t>
            </a:r>
          </a:p>
          <a:p>
            <a:pPr marL="361950" indent="-361950">
              <a:spcBef>
                <a:spcPts val="300"/>
              </a:spcBef>
            </a:pPr>
            <a:r>
              <a:rPr lang="en-US" altLang="zh-TW" b="1" dirty="0">
                <a:solidFill>
                  <a:srgbClr val="0000E1"/>
                </a:solidFill>
                <a:latin typeface="Calibri" panose="020F0502020204030204" pitchFamily="34" charset="0"/>
              </a:rPr>
              <a:t>I: 	</a:t>
            </a:r>
            <a:r>
              <a:rPr lang="en-US" altLang="zh-TW" dirty="0">
                <a:solidFill>
                  <a:srgbClr val="0000E1"/>
                </a:solidFill>
                <a:latin typeface="Calibri" panose="020F0502020204030204" pitchFamily="34" charset="0"/>
              </a:rPr>
              <a:t>I love eating oysters, but I can never</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remember when it’s safe to eat them.</a:t>
            </a:r>
          </a:p>
          <a:p>
            <a:pPr marL="361950" indent="-361950">
              <a:spcBef>
                <a:spcPts val="300"/>
              </a:spcBef>
            </a:pPr>
            <a:r>
              <a:rPr lang="en-US" altLang="zh-TW" b="1" dirty="0">
                <a:solidFill>
                  <a:srgbClr val="0000E1"/>
                </a:solidFill>
                <a:latin typeface="Calibri" panose="020F0502020204030204" pitchFamily="34" charset="0"/>
              </a:rPr>
              <a:t>J: 	</a:t>
            </a:r>
            <a:r>
              <a:rPr lang="en-US" altLang="zh-TW" dirty="0">
                <a:solidFill>
                  <a:srgbClr val="0000E1"/>
                </a:solidFill>
                <a:latin typeface="Calibri" panose="020F0502020204030204" pitchFamily="34" charset="0"/>
              </a:rPr>
              <a:t>The rule is you mustn’t eat them in</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the warm summer months, but I</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don’t know why not.</a:t>
            </a:r>
          </a:p>
          <a:p>
            <a:pPr marL="361950" indent="-361950">
              <a:spcBef>
                <a:spcPts val="300"/>
              </a:spcBef>
            </a:pPr>
            <a:r>
              <a:rPr lang="en-US" altLang="zh-TW" b="1" dirty="0">
                <a:solidFill>
                  <a:srgbClr val="0000E1"/>
                </a:solidFill>
                <a:latin typeface="Calibri" panose="020F0502020204030204" pitchFamily="34" charset="0"/>
              </a:rPr>
              <a:t>6</a:t>
            </a:r>
          </a:p>
          <a:p>
            <a:pPr marL="361950" indent="-361950">
              <a:spcBef>
                <a:spcPts val="300"/>
              </a:spcBef>
            </a:pPr>
            <a:r>
              <a:rPr lang="en-US" altLang="zh-TW" b="1" dirty="0">
                <a:solidFill>
                  <a:srgbClr val="0000E1"/>
                </a:solidFill>
                <a:latin typeface="Calibri" panose="020F0502020204030204" pitchFamily="34" charset="0"/>
              </a:rPr>
              <a:t>K:	 </a:t>
            </a:r>
            <a:r>
              <a:rPr lang="en-US" altLang="zh-TW" dirty="0">
                <a:solidFill>
                  <a:srgbClr val="0000E1"/>
                </a:solidFill>
                <a:latin typeface="Calibri" panose="020F0502020204030204" pitchFamily="34" charset="0"/>
              </a:rPr>
              <a:t>I feel a bit sick. I wonder if it was the</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mayonnaise on my salad?</a:t>
            </a:r>
          </a:p>
          <a:p>
            <a:pPr marL="361950" indent="-361950">
              <a:spcBef>
                <a:spcPts val="300"/>
              </a:spcBef>
            </a:pPr>
            <a:r>
              <a:rPr lang="en-US" altLang="zh-TW" b="1" dirty="0">
                <a:solidFill>
                  <a:srgbClr val="0000E1"/>
                </a:solidFill>
                <a:latin typeface="Calibri" panose="020F0502020204030204" pitchFamily="34" charset="0"/>
              </a:rPr>
              <a:t>L: 	</a:t>
            </a:r>
            <a:r>
              <a:rPr lang="en-US" altLang="zh-TW" dirty="0">
                <a:solidFill>
                  <a:srgbClr val="0000E1"/>
                </a:solidFill>
                <a:latin typeface="Calibri" panose="020F0502020204030204" pitchFamily="34" charset="0"/>
              </a:rPr>
              <a:t>Was it fresh mayonnaise? You should</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avoid using raw eggs in mayonnaise,</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didn’t you know? They can make</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you ill.</a:t>
            </a:r>
          </a:p>
          <a:p>
            <a:pPr marL="361950" indent="-361950">
              <a:spcBef>
                <a:spcPts val="300"/>
              </a:spcBef>
            </a:pPr>
            <a:r>
              <a:rPr lang="en-US" altLang="zh-TW" b="1" dirty="0">
                <a:solidFill>
                  <a:srgbClr val="0000E1"/>
                </a:solidFill>
                <a:latin typeface="Calibri" panose="020F0502020204030204" pitchFamily="34" charset="0"/>
              </a:rPr>
              <a:t>7</a:t>
            </a:r>
          </a:p>
          <a:p>
            <a:pPr marL="361950" indent="-361950">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Are you making </a:t>
            </a:r>
            <a:r>
              <a:rPr lang="en-US" altLang="zh-TW" dirty="0" err="1">
                <a:solidFill>
                  <a:srgbClr val="0000E1"/>
                </a:solidFill>
                <a:latin typeface="Calibri" panose="020F0502020204030204" pitchFamily="34" charset="0"/>
              </a:rPr>
              <a:t>chilli</a:t>
            </a:r>
            <a:r>
              <a:rPr lang="en-US" altLang="zh-TW" dirty="0">
                <a:solidFill>
                  <a:srgbClr val="0000E1"/>
                </a:solidFill>
                <a:latin typeface="Calibri" panose="020F0502020204030204" pitchFamily="34" charset="0"/>
              </a:rPr>
              <a:t> con carne?</a:t>
            </a:r>
          </a:p>
          <a:p>
            <a:pPr marL="361950" indent="-361950">
              <a:spcBef>
                <a:spcPts val="300"/>
              </a:spcBef>
            </a:pPr>
            <a:r>
              <a:rPr lang="en-US" altLang="zh-TW" b="1" dirty="0">
                <a:solidFill>
                  <a:srgbClr val="0000E1"/>
                </a:solidFill>
                <a:latin typeface="Calibri" panose="020F0502020204030204" pitchFamily="34" charset="0"/>
              </a:rPr>
              <a:t>N: 	</a:t>
            </a:r>
            <a:r>
              <a:rPr lang="en-US" altLang="zh-TW" dirty="0">
                <a:solidFill>
                  <a:srgbClr val="0000E1"/>
                </a:solidFill>
                <a:latin typeface="Calibri" panose="020F0502020204030204" pitchFamily="34" charset="0"/>
              </a:rPr>
              <a:t>Yes, but the recipe says you must boil</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red beans for fifteen minutes or they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aren’t safe to eat. Do you think that’s</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right?</a:t>
            </a:r>
          </a:p>
          <a:p>
            <a:pPr marL="361950" indent="-361950">
              <a:spcBef>
                <a:spcPts val="300"/>
              </a:spcBef>
            </a:pPr>
            <a:r>
              <a:rPr lang="en-US" altLang="zh-TW" b="1" dirty="0">
                <a:solidFill>
                  <a:srgbClr val="0000E1"/>
                </a:solidFill>
                <a:latin typeface="Calibri" panose="020F0502020204030204" pitchFamily="34" charset="0"/>
              </a:rPr>
              <a:t>8</a:t>
            </a:r>
          </a:p>
          <a:p>
            <a:pPr marL="361950" indent="-361950">
              <a:spcBef>
                <a:spcPts val="300"/>
              </a:spcBef>
            </a:pPr>
            <a:r>
              <a:rPr lang="en-US" altLang="zh-TW" b="1" dirty="0">
                <a:solidFill>
                  <a:srgbClr val="0000E1"/>
                </a:solidFill>
                <a:latin typeface="Calibri" panose="020F0502020204030204" pitchFamily="34" charset="0"/>
              </a:rPr>
              <a:t>O: 	</a:t>
            </a:r>
            <a:r>
              <a:rPr lang="en-US" altLang="zh-TW" dirty="0">
                <a:solidFill>
                  <a:srgbClr val="0000E1"/>
                </a:solidFill>
                <a:latin typeface="Calibri" panose="020F0502020204030204" pitchFamily="34" charset="0"/>
              </a:rPr>
              <a:t>What’s this on the menu? Steak </a:t>
            </a:r>
            <a:r>
              <a:rPr lang="en-US" altLang="zh-TW" dirty="0" err="1">
                <a:solidFill>
                  <a:srgbClr val="0000E1"/>
                </a:solidFill>
                <a:latin typeface="Calibri" panose="020F0502020204030204" pitchFamily="34" charset="0"/>
              </a:rPr>
              <a:t>tartare</a:t>
            </a:r>
            <a:r>
              <a:rPr lang="en-US" altLang="zh-TW" dirty="0">
                <a:solidFill>
                  <a:srgbClr val="0000E1"/>
                </a:solidFill>
                <a:latin typeface="Calibri" panose="020F0502020204030204" pitchFamily="34" charset="0"/>
              </a:rPr>
              <a:t>? Is that raw steak?</a:t>
            </a:r>
          </a:p>
          <a:p>
            <a:pPr marL="361950" indent="-361950">
              <a:spcBef>
                <a:spcPts val="300"/>
              </a:spcBef>
            </a:pPr>
            <a:r>
              <a:rPr lang="en-US" altLang="zh-TW" b="1" dirty="0">
                <a:solidFill>
                  <a:srgbClr val="0000E1"/>
                </a:solidFill>
                <a:latin typeface="Calibri" panose="020F0502020204030204" pitchFamily="34" charset="0"/>
              </a:rPr>
              <a:t>P: 	</a:t>
            </a:r>
            <a:r>
              <a:rPr lang="en-US" altLang="zh-TW" dirty="0">
                <a:solidFill>
                  <a:srgbClr val="0000E1"/>
                </a:solidFill>
                <a:latin typeface="Calibri" panose="020F0502020204030204" pitchFamily="34" charset="0"/>
              </a:rPr>
              <a:t>Yes, you can eat steak raw. It’s cut into very thin pieces. You should try it.</a:t>
            </a:r>
          </a:p>
        </p:txBody>
      </p:sp>
      <p:sp>
        <p:nvSpPr>
          <p:cNvPr id="7" name="矩形 6">
            <a:extLst>
              <a:ext uri="{FF2B5EF4-FFF2-40B4-BE49-F238E27FC236}">
                <a16:creationId xmlns:a16="http://schemas.microsoft.com/office/drawing/2014/main" xmlns=""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36</a:t>
            </a:r>
            <a:endParaRPr lang="zh-TW" altLang="en-US" dirty="0">
              <a:solidFill>
                <a:schemeClr val="bg1">
                  <a:lumMod val="50000"/>
                </a:schemeClr>
              </a:solidFill>
              <a:latin typeface="Calibri" panose="020F0502020204030204" pitchFamily="34" charset="0"/>
            </a:endParaRPr>
          </a:p>
        </p:txBody>
      </p:sp>
      <p:pic>
        <p:nvPicPr>
          <p:cNvPr id="9" name="life_2e_intermediate_sb_track_36.mp3">
            <a:hlinkClick r:id="" action="ppaction://media"/>
          </p:cNvPr>
          <p:cNvPicPr>
            <a:picLocks noChangeAspect="1"/>
          </p:cNvPicPr>
          <p:nvPr>
            <a:audioFile r:link="rId1"/>
            <p:extLst>
              <p:ext uri="{DAA4B4D4-6D71-4841-9C94-3DE7FCFB9230}">
                <p14:media xmlns:p14="http://schemas.microsoft.com/office/powerpoint/2010/main" r:embed="rId2">
                  <p14:trim st="78000"/>
                </p14:media>
              </p:ext>
            </p:extLst>
          </p:nvPr>
        </p:nvPicPr>
        <p:blipFill>
          <a:blip r:embed="rId4"/>
          <a:stretch>
            <a:fillRect/>
          </a:stretch>
        </p:blipFill>
        <p:spPr>
          <a:xfrm>
            <a:off x="2306466" y="218913"/>
            <a:ext cx="609600" cy="609600"/>
          </a:xfrm>
          <a:prstGeom prst="rect">
            <a:avLst/>
          </a:prstGeom>
        </p:spPr>
      </p:pic>
    </p:spTree>
    <p:extLst>
      <p:ext uri="{BB962C8B-B14F-4D97-AF65-F5344CB8AC3E}">
        <p14:creationId xmlns:p14="http://schemas.microsoft.com/office/powerpoint/2010/main" val="5519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9197" fill="hold"/>
                                        <p:tgtEl>
                                          <p:spTgt spid="9"/>
                                        </p:tgtEl>
                                      </p:cBhvr>
                                    </p:cmd>
                                  </p:childTnLst>
                                </p:cTn>
                              </p:par>
                            </p:childTnLst>
                          </p:cTn>
                        </p:par>
                      </p:childTnLst>
                    </p:cTn>
                  </p:par>
                </p:childTnLst>
              </p:cTn>
              <p:nextCondLst>
                <p:cond evt="onClick" delay="0">
                  <p:tgtEl>
                    <p:spTgt spid="9"/>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5a-p.59 </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b="1" dirty="0"/>
              <a:t> </a:t>
            </a:r>
            <a:r>
              <a:rPr lang="en-US" altLang="zh-TW" sz="2000" b="1" dirty="0">
                <a:solidFill>
                  <a:srgbClr val="E60000"/>
                </a:solidFill>
                <a:latin typeface="Calibri" panose="020F0502020204030204" pitchFamily="34" charset="0"/>
              </a:rPr>
              <a:t>Pronunciation</a:t>
            </a:r>
            <a:r>
              <a:rPr lang="en-US" altLang="zh-TW" sz="2000" b="1" dirty="0"/>
              <a:t>  </a:t>
            </a:r>
            <a:r>
              <a:rPr lang="en-US" altLang="zh-TW" sz="2000" b="1" dirty="0">
                <a:solidFill>
                  <a:schemeClr val="tx1">
                    <a:lumMod val="65000"/>
                    <a:lumOff val="35000"/>
                  </a:schemeClr>
                </a:solidFill>
                <a:latin typeface="Calibri" panose="020F0502020204030204" pitchFamily="34" charset="0"/>
              </a:rPr>
              <a:t>weak forms</a:t>
            </a:r>
            <a:endParaRPr lang="zh-TW" altLang="en-US" sz="2000" b="1" dirty="0">
              <a:solidFill>
                <a:schemeClr val="tx1">
                  <a:lumMod val="65000"/>
                  <a:lumOff val="35000"/>
                </a:schemeClr>
              </a:solidFill>
              <a:latin typeface="Calibri" panose="020F0502020204030204" pitchFamily="34" charset="0"/>
            </a:endParaRPr>
          </a:p>
        </p:txBody>
      </p:sp>
      <p:sp>
        <p:nvSpPr>
          <p:cNvPr id="7" name="矩形 6">
            <a:extLst>
              <a:ext uri="{FF2B5EF4-FFF2-40B4-BE49-F238E27FC236}">
                <a16:creationId xmlns:a16="http://schemas.microsoft.com/office/drawing/2014/main" xmlns="" id="{4CF8B30B-BD8E-41DC-BF96-D7FDEACBDFEC}"/>
              </a:ext>
            </a:extLst>
          </p:cNvPr>
          <p:cNvSpPr/>
          <p:nvPr/>
        </p:nvSpPr>
        <p:spPr>
          <a:xfrm>
            <a:off x="305450" y="816943"/>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sentences from conversations 1–4 in Exercise 6. Notice how to is not stressed. Repeat the sentences.</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xmlns="" id="{941D0444-4D59-49E0-B611-0F2DC167AB03}"/>
              </a:ext>
            </a:extLst>
          </p:cNvPr>
          <p:cNvSpPr/>
          <p:nvPr/>
        </p:nvSpPr>
        <p:spPr>
          <a:xfrm>
            <a:off x="5301165" y="1240342"/>
            <a:ext cx="1010405"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37</a:t>
            </a:r>
            <a:endParaRPr lang="zh-TW" altLang="en-US" dirty="0">
              <a:solidFill>
                <a:schemeClr val="bg1">
                  <a:lumMod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4CF8B30B-BD8E-41DC-BF96-D7FDEACBDFEC}"/>
              </a:ext>
            </a:extLst>
          </p:cNvPr>
          <p:cNvSpPr/>
          <p:nvPr/>
        </p:nvSpPr>
        <p:spPr>
          <a:xfrm>
            <a:off x="334013" y="1841517"/>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Decide if you (don’t) have to do these things. Discuss with your partner.</a:t>
            </a:r>
            <a:endParaRPr lang="zh-TW" altLang="en-US" sz="2000" dirty="0">
              <a:latin typeface="Calibri" panose="020F0502020204030204" pitchFamily="34" charset="0"/>
              <a:cs typeface="Calibri" panose="020F0502020204030204" pitchFamily="34" charset="0"/>
            </a:endParaRPr>
          </a:p>
        </p:txBody>
      </p:sp>
      <p:pic>
        <p:nvPicPr>
          <p:cNvPr id="9218" name="Picture 2"/>
          <p:cNvPicPr>
            <a:picLocks noChangeAspect="1" noChangeArrowheads="1"/>
          </p:cNvPicPr>
          <p:nvPr/>
        </p:nvPicPr>
        <p:blipFill>
          <a:blip r:embed="rId4" cstate="print"/>
          <a:srcRect/>
          <a:stretch>
            <a:fillRect/>
          </a:stretch>
        </p:blipFill>
        <p:spPr bwMode="auto">
          <a:xfrm>
            <a:off x="734983" y="2710762"/>
            <a:ext cx="3216532" cy="1126263"/>
          </a:xfrm>
          <a:prstGeom prst="rect">
            <a:avLst/>
          </a:prstGeom>
          <a:noFill/>
          <a:ln w="9525">
            <a:noFill/>
            <a:miter lim="800000"/>
            <a:headEnd/>
            <a:tailEnd/>
          </a:ln>
        </p:spPr>
      </p:pic>
      <p:pic>
        <p:nvPicPr>
          <p:cNvPr id="2" name="life_2e_intermediate_sb_track_3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11570" y="1137792"/>
            <a:ext cx="609600" cy="609600"/>
          </a:xfrm>
          <a:prstGeom prst="rect">
            <a:avLst/>
          </a:prstGeom>
        </p:spPr>
      </p:pic>
    </p:spTree>
    <p:extLst>
      <p:ext uri="{BB962C8B-B14F-4D97-AF65-F5344CB8AC3E}">
        <p14:creationId xmlns:p14="http://schemas.microsoft.com/office/powerpoint/2010/main" val="24800502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3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30326"/>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Write down at least two ideas for each topic.</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xmlns=""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1" name="矩形 10">
            <a:extLst>
              <a:ext uri="{FF2B5EF4-FFF2-40B4-BE49-F238E27FC236}">
                <a16:creationId xmlns:a16="http://schemas.microsoft.com/office/drawing/2014/main" xmlns="" id="{7F5FFBD5-A7FF-41AA-A864-6B5C18854EC4}"/>
              </a:ext>
            </a:extLst>
          </p:cNvPr>
          <p:cNvSpPr/>
          <p:nvPr/>
        </p:nvSpPr>
        <p:spPr>
          <a:xfrm>
            <a:off x="660573" y="1509517"/>
            <a:ext cx="8143741" cy="2323713"/>
          </a:xfrm>
          <a:prstGeom prst="rect">
            <a:avLst/>
          </a:prstGeom>
        </p:spPr>
        <p:txBody>
          <a:bodyPr wrap="square">
            <a:spAutoFit/>
          </a:bodyPr>
          <a:lstStyle/>
          <a:p>
            <a:pPr marL="361950" indent="-361950">
              <a:spcBef>
                <a:spcPts val="600"/>
              </a:spcBef>
            </a:pPr>
            <a:r>
              <a:rPr lang="en-US" altLang="zh-TW" sz="2000" dirty="0">
                <a:solidFill>
                  <a:srgbClr val="000000"/>
                </a:solidFill>
                <a:latin typeface="Calibri" panose="020F0502020204030204" pitchFamily="34" charset="0"/>
              </a:rPr>
              <a:t>1 	rules you had to follow when you were in primary school</a:t>
            </a:r>
          </a:p>
          <a:p>
            <a:pPr marL="361950" indent="-361950">
              <a:spcBef>
                <a:spcPts val="600"/>
              </a:spcBef>
            </a:pPr>
            <a:r>
              <a:rPr lang="en-US" altLang="zh-TW" sz="2000" dirty="0">
                <a:solidFill>
                  <a:srgbClr val="000000"/>
                </a:solidFill>
                <a:latin typeface="Calibri" panose="020F0502020204030204" pitchFamily="34" charset="0"/>
              </a:rPr>
              <a:t>2	information that should be on food labels</a:t>
            </a:r>
          </a:p>
          <a:p>
            <a:pPr marL="361950" indent="-361950">
              <a:spcBef>
                <a:spcPts val="600"/>
              </a:spcBef>
            </a:pPr>
            <a:r>
              <a:rPr lang="en-US" altLang="zh-TW" sz="2000" dirty="0">
                <a:solidFill>
                  <a:srgbClr val="000000"/>
                </a:solidFill>
                <a:latin typeface="Calibri" panose="020F0502020204030204" pitchFamily="34" charset="0"/>
              </a:rPr>
              <a:t>3 	places where you’re not allowed to eat hot food</a:t>
            </a:r>
          </a:p>
          <a:p>
            <a:pPr marL="361950" indent="-361950">
              <a:spcBef>
                <a:spcPts val="600"/>
              </a:spcBef>
            </a:pPr>
            <a:r>
              <a:rPr lang="en-US" altLang="zh-TW" sz="2000" dirty="0">
                <a:solidFill>
                  <a:srgbClr val="000000"/>
                </a:solidFill>
                <a:latin typeface="Calibri" panose="020F0502020204030204" pitchFamily="34" charset="0"/>
              </a:rPr>
              <a:t>4 	table manners</a:t>
            </a:r>
          </a:p>
          <a:p>
            <a:pPr marL="361950" indent="-361950">
              <a:spcBef>
                <a:spcPts val="600"/>
              </a:spcBef>
            </a:pPr>
            <a:r>
              <a:rPr lang="en-US" altLang="zh-TW" sz="2000" dirty="0">
                <a:solidFill>
                  <a:srgbClr val="000000"/>
                </a:solidFill>
                <a:latin typeface="Calibri" panose="020F0502020204030204" pitchFamily="34" charset="0"/>
              </a:rPr>
              <a:t>5 	things you’re only allowed to do when you’re eighteen</a:t>
            </a:r>
          </a:p>
          <a:p>
            <a:pPr marL="361950" indent="-361950">
              <a:spcBef>
                <a:spcPts val="600"/>
              </a:spcBef>
            </a:pPr>
            <a:r>
              <a:rPr lang="en-US" altLang="zh-TW" sz="2000" dirty="0">
                <a:solidFill>
                  <a:srgbClr val="000000"/>
                </a:solidFill>
                <a:latin typeface="Calibri" panose="020F0502020204030204" pitchFamily="34" charset="0"/>
              </a:rPr>
              <a:t>6 	questions you shouldn’t ask someone you don’t know well</a:t>
            </a:r>
            <a:endParaRPr lang="zh-TW" alt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0525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170F2E2E-EDD8-4286-B858-E981E9AC3AFD}"/>
              </a:ext>
            </a:extLst>
          </p:cNvPr>
          <p:cNvSpPr/>
          <p:nvPr/>
        </p:nvSpPr>
        <p:spPr>
          <a:xfrm>
            <a:off x="451556" y="1290396"/>
            <a:ext cx="8342487" cy="4662815"/>
          </a:xfrm>
          <a:prstGeom prst="rect">
            <a:avLst/>
          </a:prstGeom>
        </p:spPr>
        <p:txBody>
          <a:bodyPr wrap="square">
            <a:spAutoFit/>
          </a:bodyPr>
          <a:lstStyle/>
          <a:p>
            <a:pPr>
              <a:spcBef>
                <a:spcPts val="600"/>
              </a:spcBef>
            </a:pPr>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58</a:t>
            </a:r>
            <a:r>
              <a:rPr lang="en-US" altLang="zh-TW" sz="2800" dirty="0"/>
              <a:t> </a:t>
            </a:r>
            <a:r>
              <a:rPr lang="en-US" altLang="zh-TW" sz="2800" b="1" dirty="0">
                <a:solidFill>
                  <a:srgbClr val="000000"/>
                </a:solidFill>
                <a:latin typeface="Calibri" panose="020F0502020204030204" pitchFamily="34" charset="0"/>
              </a:rPr>
              <a:t>Pizza with a pedigree</a:t>
            </a:r>
          </a:p>
          <a:p>
            <a:r>
              <a:rPr lang="en-US" altLang="zh-TW" dirty="0">
                <a:solidFill>
                  <a:srgbClr val="000000"/>
                </a:solidFill>
                <a:latin typeface="Calibri" panose="020F0502020204030204" pitchFamily="34" charset="0"/>
              </a:rPr>
              <a:t> 	Traditional dishes get special status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60 </a:t>
            </a:r>
            <a:r>
              <a:rPr lang="en-US" altLang="zh-TW" sz="2800" b="1" dirty="0">
                <a:solidFill>
                  <a:srgbClr val="000000"/>
                </a:solidFill>
                <a:latin typeface="Calibri" panose="020F0502020204030204" pitchFamily="34" charset="0"/>
              </a:rPr>
              <a:t>Imaginary eating</a:t>
            </a:r>
          </a:p>
          <a:p>
            <a:r>
              <a:rPr lang="en-US" altLang="zh-TW" dirty="0">
                <a:solidFill>
                  <a:srgbClr val="000000"/>
                </a:solidFill>
                <a:latin typeface="Calibri" panose="020F0502020204030204" pitchFamily="34" charset="0"/>
              </a:rPr>
              <a:t> 	Discover the power of your mind!</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62 </a:t>
            </a:r>
            <a:r>
              <a:rPr lang="en-US" altLang="zh-TW" sz="2800" b="1" dirty="0">
                <a:solidFill>
                  <a:srgbClr val="000000"/>
                </a:solidFill>
                <a:latin typeface="Calibri" panose="020F0502020204030204" pitchFamily="34" charset="0"/>
              </a:rPr>
              <a:t>A caffeine-fuelled world</a:t>
            </a:r>
          </a:p>
          <a:p>
            <a:r>
              <a:rPr lang="en-US" altLang="zh-TW" dirty="0">
                <a:solidFill>
                  <a:srgbClr val="000000"/>
                </a:solidFill>
                <a:latin typeface="Calibri" panose="020F0502020204030204" pitchFamily="34" charset="0"/>
              </a:rPr>
              <a:t> 	An in-depth look at the role of caffeine in modern life</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66</a:t>
            </a:r>
            <a:r>
              <a:rPr lang="en-US" altLang="zh-TW" sz="2800" dirty="0"/>
              <a:t> </a:t>
            </a:r>
            <a:r>
              <a:rPr lang="en-US" altLang="zh-TW" sz="2800" b="1" dirty="0">
                <a:solidFill>
                  <a:srgbClr val="000000"/>
                </a:solidFill>
                <a:latin typeface="Calibri" panose="020F0502020204030204" pitchFamily="34" charset="0"/>
              </a:rPr>
              <a:t>Dangerous dining</a:t>
            </a:r>
          </a:p>
          <a:p>
            <a:r>
              <a:rPr lang="en-US" altLang="zh-TW" dirty="0"/>
              <a:t>	A video about an unusual  Japanese delicacy</a:t>
            </a:r>
          </a:p>
          <a:p>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a16="http://schemas.microsoft.com/office/drawing/2014/main" xmlns=""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5-p. 57</a:t>
            </a:r>
            <a:endParaRPr lang="zh-TW" altLang="en-US" sz="1200" b="1" dirty="0">
              <a:solidFill>
                <a:schemeClr val="tx1">
                  <a:lumMod val="50000"/>
                  <a:lumOff val="50000"/>
                </a:schemeClr>
              </a:solidFill>
              <a:latin typeface="Calibri" panose="020F0502020204030204"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0" y="-1"/>
            <a:ext cx="9144000" cy="1259201"/>
          </a:xfrm>
          <a:prstGeom prst="rect">
            <a:avLst/>
          </a:prstGeom>
          <a:noFill/>
          <a:ln w="9525">
            <a:noFill/>
            <a:miter lim="800000"/>
            <a:headEnd/>
            <a:tailEnd/>
          </a:ln>
        </p:spPr>
      </p:pic>
    </p:spTree>
    <p:extLst>
      <p:ext uri="{BB962C8B-B14F-4D97-AF65-F5344CB8AC3E}">
        <p14:creationId xmlns:p14="http://schemas.microsoft.com/office/powerpoint/2010/main" val="392075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with a new partner. Compare your ideas from Exercise 8. Do you both agree?</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9AA95452-1780-4465-BD9D-A8BC7D833008}"/>
              </a:ext>
            </a:extLst>
          </p:cNvPr>
          <p:cNvSpPr/>
          <p:nvPr/>
        </p:nvSpPr>
        <p:spPr>
          <a:xfrm>
            <a:off x="658509" y="1147963"/>
            <a:ext cx="8135533" cy="1015663"/>
          </a:xfrm>
          <a:prstGeom prst="rect">
            <a:avLst/>
          </a:prstGeom>
        </p:spPr>
        <p:txBody>
          <a:bodyPr wrap="square">
            <a:spAutoFit/>
          </a:bodyPr>
          <a:lstStyle/>
          <a:p>
            <a:pPr marL="360363" indent="-360363"/>
            <a:r>
              <a:rPr lang="en-US" altLang="zh-TW" sz="2000" i="1" dirty="0">
                <a:solidFill>
                  <a:srgbClr val="0080FF"/>
                </a:solidFill>
                <a:latin typeface="Calibri" panose="020F0502020204030204" pitchFamily="34" charset="0"/>
              </a:rPr>
              <a:t>A: 	When we were at primary school, we </a:t>
            </a:r>
            <a:r>
              <a:rPr lang="en-US" altLang="zh-TW" sz="2000" b="1" i="1" dirty="0">
                <a:solidFill>
                  <a:srgbClr val="0080FF"/>
                </a:solidFill>
                <a:latin typeface="Calibri" panose="020F0502020204030204" pitchFamily="34" charset="0"/>
              </a:rPr>
              <a:t>had to line up </a:t>
            </a:r>
            <a:r>
              <a:rPr lang="en-US" altLang="zh-TW" sz="2000" i="1" dirty="0">
                <a:solidFill>
                  <a:srgbClr val="0080FF"/>
                </a:solidFill>
                <a:latin typeface="Calibri" panose="020F0502020204030204" pitchFamily="34" charset="0"/>
              </a:rPr>
              <a:t>outside the classroom.</a:t>
            </a:r>
          </a:p>
          <a:p>
            <a:pPr marL="360363" indent="-360363"/>
            <a:r>
              <a:rPr lang="en-US" altLang="zh-TW" sz="2000" i="1" dirty="0">
                <a:solidFill>
                  <a:srgbClr val="0080FF"/>
                </a:solidFill>
                <a:latin typeface="Calibri" panose="020F0502020204030204" pitchFamily="34" charset="0"/>
              </a:rPr>
              <a:t>B: 	Oh, yes! So did we!</a:t>
            </a:r>
            <a:endParaRPr lang="zh-TW" altLang="en-US" sz="2000" i="1" dirty="0">
              <a:solidFill>
                <a:srgbClr val="0080FF"/>
              </a:solidFill>
              <a:latin typeface="Calibri" panose="020F0502020204030204" pitchFamily="34" charset="0"/>
            </a:endParaRPr>
          </a:p>
        </p:txBody>
      </p:sp>
      <p:sp>
        <p:nvSpPr>
          <p:cNvPr id="11" name="矩形 10">
            <a:extLst>
              <a:ext uri="{FF2B5EF4-FFF2-40B4-BE49-F238E27FC236}">
                <a16:creationId xmlns:a16="http://schemas.microsoft.com/office/drawing/2014/main" xmlns="" id="{50826F9D-EC9C-4B71-A859-15F45A0835E1}"/>
              </a:ext>
            </a:extLst>
          </p:cNvPr>
          <p:cNvSpPr/>
          <p:nvPr/>
        </p:nvSpPr>
        <p:spPr>
          <a:xfrm>
            <a:off x="481708" y="2294272"/>
            <a:ext cx="8489133" cy="3754874"/>
          </a:xfrm>
          <a:prstGeom prst="rect">
            <a:avLst/>
          </a:prstGeom>
        </p:spPr>
        <p:txBody>
          <a:bodyPr wrap="square">
            <a:spAutoFit/>
          </a:bodyPr>
          <a:lstStyle/>
          <a:p>
            <a:r>
              <a:rPr lang="en-US" altLang="zh-TW" sz="1700" b="1" dirty="0">
                <a:solidFill>
                  <a:srgbClr val="FF0066"/>
                </a:solidFill>
                <a:latin typeface="Segoe Print" panose="02000600000000000000" pitchFamily="2" charset="0"/>
              </a:rPr>
              <a:t>Students’ own answers. However, here are some ideas you could suggest if students need them:</a:t>
            </a:r>
          </a:p>
          <a:p>
            <a:pPr marL="360363" indent="-360363"/>
            <a:r>
              <a:rPr lang="en-US" altLang="zh-TW" sz="1700" b="1" dirty="0">
                <a:solidFill>
                  <a:srgbClr val="FF0066"/>
                </a:solidFill>
                <a:latin typeface="Segoe Print" panose="02000600000000000000" pitchFamily="2" charset="0"/>
              </a:rPr>
              <a:t>1 	school times, school uniform, be quiet in class</a:t>
            </a:r>
          </a:p>
          <a:p>
            <a:pPr marL="360363" indent="-360363"/>
            <a:r>
              <a:rPr lang="en-US" altLang="zh-TW" sz="1700" b="1" dirty="0">
                <a:solidFill>
                  <a:srgbClr val="FF0066"/>
                </a:solidFill>
                <a:latin typeface="Segoe Print" panose="02000600000000000000" pitchFamily="2" charset="0"/>
              </a:rPr>
              <a:t>2 	number of calories, type of ingredients, ingredients like nuts that could be dangerous</a:t>
            </a:r>
          </a:p>
          <a:p>
            <a:pPr marL="360363" indent="-360363"/>
            <a:r>
              <a:rPr lang="en-US" altLang="zh-TW" sz="1700" b="1" dirty="0">
                <a:solidFill>
                  <a:srgbClr val="FF0066"/>
                </a:solidFill>
                <a:latin typeface="Segoe Print" panose="02000600000000000000" pitchFamily="2" charset="0"/>
              </a:rPr>
              <a:t>3 	on a bus, in a cinema, in the street (in some countries)</a:t>
            </a:r>
          </a:p>
          <a:p>
            <a:pPr marL="360363" indent="-360363"/>
            <a:r>
              <a:rPr lang="en-US" altLang="zh-TW" sz="1700" b="1" dirty="0">
                <a:solidFill>
                  <a:srgbClr val="FF0066"/>
                </a:solidFill>
                <a:latin typeface="Segoe Print" panose="02000600000000000000" pitchFamily="2" charset="0"/>
              </a:rPr>
              <a:t>4 	eat with your mouth closed, ask for things – don’t reach for them, pass things to other people, don’t start eating until everybody is ready, keep your arms close to your body, use the right fork and knife</a:t>
            </a:r>
          </a:p>
          <a:p>
            <a:pPr marL="360363" indent="-360363"/>
            <a:r>
              <a:rPr lang="en-US" altLang="zh-TW" sz="1700" b="1" dirty="0">
                <a:solidFill>
                  <a:srgbClr val="FF0066"/>
                </a:solidFill>
                <a:latin typeface="Segoe Print" panose="02000600000000000000" pitchFamily="2" charset="0"/>
              </a:rPr>
              <a:t>5 	get married, drive, join the army, vote, drink alcohol, go in a nightclub, watch a horror film (each of these depend on the country though, and some will be allowed with parental consent at 16)</a:t>
            </a:r>
          </a:p>
          <a:p>
            <a:pPr marL="360363" indent="-360363"/>
            <a:r>
              <a:rPr lang="en-US" altLang="zh-TW" sz="1700" b="1" dirty="0">
                <a:solidFill>
                  <a:srgbClr val="FF0066"/>
                </a:solidFill>
                <a:latin typeface="Segoe Print" panose="02000600000000000000" pitchFamily="2" charset="0"/>
              </a:rPr>
              <a:t>6 	This depends on culture but typical answers are: age, salary, marital status, religious or political beliefs</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6" y="71931"/>
            <a:ext cx="7696200"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5b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Imaginary eating</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37970" y="1732640"/>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Discuss the statements. Do you agree with them? Give examples to support your arguments.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6" y="1097389"/>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 and listening</a:t>
            </a:r>
            <a:endParaRPr lang="zh-TW" altLang="en-US" sz="3200" b="1" dirty="0">
              <a:solidFill>
                <a:srgbClr val="E60000"/>
              </a:solidFill>
              <a:latin typeface="Calibri" panose="020F0502020204030204" pitchFamily="34" charset="0"/>
            </a:endParaRPr>
          </a:p>
        </p:txBody>
      </p:sp>
      <p:sp>
        <p:nvSpPr>
          <p:cNvPr id="10" name="矩形 9">
            <a:extLst>
              <a:ext uri="{FF2B5EF4-FFF2-40B4-BE49-F238E27FC236}">
                <a16:creationId xmlns:a16="http://schemas.microsoft.com/office/drawing/2014/main" xmlns="" id="{6012F1B1-F940-4509-9731-043DBDB212A7}"/>
              </a:ext>
            </a:extLst>
          </p:cNvPr>
          <p:cNvSpPr/>
          <p:nvPr/>
        </p:nvSpPr>
        <p:spPr>
          <a:xfrm>
            <a:off x="700025" y="2590377"/>
            <a:ext cx="8080701" cy="1785104"/>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Self-belief: the difference between a winner and a runner-up is in attitude, not skill.</a:t>
            </a:r>
          </a:p>
          <a:p>
            <a:pPr marL="360000" indent="-360000">
              <a:spcBef>
                <a:spcPts val="600"/>
              </a:spcBef>
            </a:pPr>
            <a:r>
              <a:rPr lang="en-US" altLang="zh-TW" sz="2000" dirty="0">
                <a:latin typeface="Calibri" panose="020F0502020204030204" pitchFamily="34" charset="0"/>
              </a:rPr>
              <a:t>2 	Willpower: you can achieve anything if you think you can do it.</a:t>
            </a:r>
          </a:p>
          <a:p>
            <a:pPr marL="360000" indent="-360000">
              <a:spcBef>
                <a:spcPts val="600"/>
              </a:spcBef>
            </a:pPr>
            <a:r>
              <a:rPr lang="en-US" altLang="zh-TW" sz="2000" dirty="0">
                <a:latin typeface="Calibri" panose="020F0502020204030204" pitchFamily="34" charset="0"/>
              </a:rPr>
              <a:t>3 	Train your mind: people who consider themselves to be lucky have more ‘lucky’ moments.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xmlns="" id="{ADE94998-74B7-41BC-AE4A-64D3E7DA9752}"/>
              </a:ext>
            </a:extLst>
          </p:cNvPr>
          <p:cNvSpPr/>
          <p:nvPr/>
        </p:nvSpPr>
        <p:spPr>
          <a:xfrm>
            <a:off x="792496" y="4353937"/>
            <a:ext cx="7827522" cy="2031325"/>
          </a:xfrm>
          <a:prstGeom prst="rect">
            <a:avLst/>
          </a:prstGeom>
        </p:spPr>
        <p:txBody>
          <a:bodyPr wrap="square">
            <a:spAutoFit/>
          </a:bodyPr>
          <a:lstStyle/>
          <a:p>
            <a:r>
              <a:rPr lang="en-US" altLang="zh-TW" b="1" dirty="0">
                <a:solidFill>
                  <a:srgbClr val="FF0066"/>
                </a:solidFill>
                <a:latin typeface="Segoe Print" panose="02000600000000000000" pitchFamily="2" charset="0"/>
              </a:rPr>
              <a:t>EXAMPLE ANSWERS</a:t>
            </a:r>
          </a:p>
          <a:p>
            <a:pPr marL="360363" indent="-360363"/>
            <a:r>
              <a:rPr lang="en-US" altLang="zh-TW" b="1" dirty="0">
                <a:solidFill>
                  <a:srgbClr val="FF0066"/>
                </a:solidFill>
                <a:latin typeface="Segoe Print" panose="02000600000000000000" pitchFamily="2" charset="0"/>
              </a:rPr>
              <a:t>1 	Self-belief: e.g. Many top athletes don’t win until they really believe they can.</a:t>
            </a:r>
          </a:p>
          <a:p>
            <a:pPr marL="360363" indent="-360363"/>
            <a:r>
              <a:rPr lang="en-US" altLang="zh-TW" b="1" dirty="0">
                <a:solidFill>
                  <a:srgbClr val="FF0066"/>
                </a:solidFill>
                <a:latin typeface="Segoe Print" panose="02000600000000000000" pitchFamily="2" charset="0"/>
              </a:rPr>
              <a:t>2 	Willpower: e.g. It takes willpower to give up addictive foods.</a:t>
            </a:r>
          </a:p>
          <a:p>
            <a:pPr marL="360363" indent="-360363"/>
            <a:r>
              <a:rPr lang="en-US" altLang="zh-TW" b="1" dirty="0">
                <a:solidFill>
                  <a:srgbClr val="FF0066"/>
                </a:solidFill>
                <a:latin typeface="Segoe Print" panose="02000600000000000000" pitchFamily="2" charset="0"/>
              </a:rPr>
              <a:t>3 	Train your mind: e.g. If you think you will do well when you take an exam, you are more likely to be calm and positive and do well than if you have a negative mindset.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4722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2031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news item </a:t>
            </a:r>
            <a:r>
              <a:rPr lang="en-US" altLang="zh-TW" sz="2000" i="1" dirty="0">
                <a:latin typeface="Calibri" panose="020F0502020204030204" pitchFamily="34" charset="0"/>
                <a:cs typeface="Calibri" panose="020F0502020204030204" pitchFamily="34" charset="0"/>
              </a:rPr>
              <a:t>Imaginary</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eating</a:t>
            </a:r>
            <a:r>
              <a:rPr lang="en-US" altLang="zh-TW" sz="2000" dirty="0">
                <a:latin typeface="Calibri" panose="020F0502020204030204" pitchFamily="34" charset="0"/>
                <a:cs typeface="Calibri" panose="020F0502020204030204" pitchFamily="34" charset="0"/>
              </a:rPr>
              <a:t>. What does the imaginary eating technique involve?</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xmlns="" id="{08250808-5983-4994-9857-55DAEF0A02CB}"/>
              </a:ext>
            </a:extLst>
          </p:cNvPr>
          <p:cNvSpPr/>
          <p:nvPr/>
        </p:nvSpPr>
        <p:spPr>
          <a:xfrm>
            <a:off x="651710" y="1188054"/>
            <a:ext cx="7840580" cy="923330"/>
          </a:xfrm>
          <a:prstGeom prst="rect">
            <a:avLst/>
          </a:prstGeom>
        </p:spPr>
        <p:txBody>
          <a:bodyPr wrap="square">
            <a:spAutoFit/>
          </a:bodyPr>
          <a:lstStyle/>
          <a:p>
            <a:r>
              <a:rPr lang="en-US" altLang="zh-TW" b="1" dirty="0">
                <a:solidFill>
                  <a:srgbClr val="FF0066"/>
                </a:solidFill>
                <a:latin typeface="Segoe Print" panose="02000600000000000000" pitchFamily="2" charset="0"/>
              </a:rPr>
              <a:t>It consists of imagining you are eating a specific food because research shows that you want to eat the food less if you imagine eating it.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616B243B-1FF1-4359-B3BC-69056F0389DF}"/>
              </a:ext>
            </a:extLst>
          </p:cNvPr>
          <p:cNvPicPr>
            <a:picLocks noChangeAspect="1"/>
          </p:cNvPicPr>
          <p:nvPr/>
        </p:nvPicPr>
        <p:blipFill>
          <a:blip r:embed="rId4"/>
          <a:stretch>
            <a:fillRect/>
          </a:stretch>
        </p:blipFill>
        <p:spPr>
          <a:xfrm>
            <a:off x="0" y="0"/>
            <a:ext cx="4338464" cy="4655765"/>
          </a:xfrm>
          <a:prstGeom prst="rect">
            <a:avLst/>
          </a:prstGeom>
        </p:spPr>
      </p:pic>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xmlns="" id="{3D9479BB-91CA-49CE-BADB-41B3B4A6EA67}"/>
              </a:ext>
            </a:extLst>
          </p:cNvPr>
          <p:cNvSpPr/>
          <p:nvPr/>
        </p:nvSpPr>
        <p:spPr>
          <a:xfrm>
            <a:off x="119745" y="3063699"/>
            <a:ext cx="970843" cy="369332"/>
          </a:xfrm>
          <a:prstGeom prst="rect">
            <a:avLst/>
          </a:prstGeom>
        </p:spPr>
        <p:txBody>
          <a:bodyPr wrap="none">
            <a:spAutoFit/>
          </a:bodyPr>
          <a:lstStyle/>
          <a:p>
            <a:r>
              <a:rPr lang="en-US" altLang="zh-TW" b="1" dirty="0">
                <a:solidFill>
                  <a:schemeClr val="bg1"/>
                </a:solidFill>
                <a:latin typeface="Calibri" panose="020F0502020204030204" pitchFamily="34" charset="0"/>
                <a:cs typeface="Arial" panose="020B0604020202020204" pitchFamily="34" charset="0"/>
              </a:rPr>
              <a:t>Track 38</a:t>
            </a:r>
            <a:endParaRPr lang="zh-TW" altLang="en-US" b="1" dirty="0">
              <a:solidFill>
                <a:schemeClr val="bg1"/>
              </a:solidFill>
              <a:latin typeface="Calibri" panose="020F0502020204030204" pitchFamily="34" charset="0"/>
            </a:endParaRPr>
          </a:p>
        </p:txBody>
      </p:sp>
      <p:sp>
        <p:nvSpPr>
          <p:cNvPr id="7" name="矩形 6">
            <a:extLst>
              <a:ext uri="{FF2B5EF4-FFF2-40B4-BE49-F238E27FC236}">
                <a16:creationId xmlns:a16="http://schemas.microsoft.com/office/drawing/2014/main" xmlns="" id="{037F1507-1815-441D-82B2-B804E01E59EF}"/>
              </a:ext>
            </a:extLst>
          </p:cNvPr>
          <p:cNvSpPr/>
          <p:nvPr/>
        </p:nvSpPr>
        <p:spPr>
          <a:xfrm>
            <a:off x="4550228" y="378719"/>
            <a:ext cx="4338464" cy="5632311"/>
          </a:xfrm>
          <a:prstGeom prst="rect">
            <a:avLst/>
          </a:prstGeom>
        </p:spPr>
        <p:txBody>
          <a:bodyPr wrap="square">
            <a:spAutoFit/>
          </a:bodyPr>
          <a:lstStyle/>
          <a:p>
            <a:r>
              <a:rPr lang="en-US" altLang="zh-TW" sz="2000" dirty="0">
                <a:latin typeface="Calibri" panose="020F0502020204030204" pitchFamily="34" charset="0"/>
                <a:cs typeface="Calibri" panose="020F0502020204030204" pitchFamily="34" charset="0"/>
              </a:rPr>
              <a:t>Obesity rates are climbing fast and we need to find new techniques to help people control overeating. According to new research, ‘imaginary eating’ could be one such technique. It’s based on the idea that if you are less interested in a certain food, you will eat less of it. But how do you reduce your interest? A psychologist in the United States reports that if you just imagine eating a specific food, your interest in it will drop. Often people try not to think about food when they need to lose weight. But avoiding these thoughts might not be a good strategy. With imaginary eating, if you force yourself to think about chewing and swallowing food,</a:t>
            </a:r>
          </a:p>
          <a:p>
            <a:r>
              <a:rPr lang="en-US" altLang="zh-TW" sz="2000" dirty="0">
                <a:latin typeface="Calibri" panose="020F0502020204030204" pitchFamily="34" charset="0"/>
                <a:cs typeface="Calibri" panose="020F0502020204030204" pitchFamily="34" charset="0"/>
              </a:rPr>
              <a:t>you’ll actually reduce your desire to eat.</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xmlns="" id="{15B0CE91-790F-455C-8DBB-28354FF4A8E6}"/>
              </a:ext>
            </a:extLst>
          </p:cNvPr>
          <p:cNvSpPr/>
          <p:nvPr/>
        </p:nvSpPr>
        <p:spPr>
          <a:xfrm>
            <a:off x="119745" y="4837674"/>
            <a:ext cx="4218719" cy="954107"/>
          </a:xfrm>
          <a:prstGeom prst="rect">
            <a:avLst/>
          </a:prstGeom>
        </p:spPr>
        <p:txBody>
          <a:bodyPr wrap="square">
            <a:spAutoFit/>
          </a:bodyPr>
          <a:lstStyle/>
          <a:p>
            <a:r>
              <a:rPr lang="en-US" altLang="zh-TW" sz="2800" b="1" dirty="0">
                <a:solidFill>
                  <a:schemeClr val="tx2">
                    <a:lumMod val="40000"/>
                    <a:lumOff val="60000"/>
                  </a:schemeClr>
                </a:solidFill>
                <a:latin typeface="Calibri" panose="020F0502020204030204" pitchFamily="34" charset="0"/>
              </a:rPr>
              <a:t>Christine </a:t>
            </a:r>
            <a:r>
              <a:rPr lang="en-US" altLang="zh-TW" sz="2800" b="1" dirty="0" err="1">
                <a:solidFill>
                  <a:schemeClr val="tx2">
                    <a:lumMod val="40000"/>
                    <a:lumOff val="60000"/>
                  </a:schemeClr>
                </a:solidFill>
                <a:latin typeface="Calibri" panose="020F0502020204030204" pitchFamily="34" charset="0"/>
              </a:rPr>
              <a:t>Dell’Amore</a:t>
            </a:r>
            <a:endParaRPr lang="en-US" altLang="zh-TW" sz="2800" b="1" dirty="0">
              <a:solidFill>
                <a:schemeClr val="tx2">
                  <a:lumMod val="40000"/>
                  <a:lumOff val="60000"/>
                </a:schemeClr>
              </a:solidFill>
              <a:latin typeface="Calibri" panose="020F0502020204030204" pitchFamily="34" charset="0"/>
            </a:endParaRPr>
          </a:p>
          <a:p>
            <a:r>
              <a:rPr lang="en-US" altLang="zh-TW" sz="2800" b="1" dirty="0">
                <a:solidFill>
                  <a:schemeClr val="tx2">
                    <a:lumMod val="60000"/>
                    <a:lumOff val="40000"/>
                  </a:schemeClr>
                </a:solidFill>
                <a:latin typeface="Calibri" panose="020F0502020204030204" pitchFamily="34" charset="0"/>
              </a:rPr>
              <a:t>National Geographic News</a:t>
            </a:r>
            <a:endParaRPr lang="zh-TW" altLang="en-US" sz="2800" b="1" dirty="0">
              <a:solidFill>
                <a:schemeClr val="tx2">
                  <a:lumMod val="60000"/>
                  <a:lumOff val="40000"/>
                </a:schemeClr>
              </a:solidFill>
              <a:latin typeface="Calibri" panose="020F0502020204030204" pitchFamily="34" charset="0"/>
            </a:endParaRPr>
          </a:p>
        </p:txBody>
      </p:sp>
      <p:pic>
        <p:nvPicPr>
          <p:cNvPr id="2" name="life_2e_intermediate_sb_track_38.mp3">
            <a:hlinkClick r:id="" action="ppaction://media"/>
          </p:cNvPr>
          <p:cNvPicPr>
            <a:picLocks noChangeAspect="1"/>
          </p:cNvPicPr>
          <p:nvPr>
            <a:audioFile r:link="rId1"/>
            <p:extLst>
              <p:ext uri="{DAA4B4D4-6D71-4841-9C94-3DE7FCFB9230}">
                <p14:media xmlns:p14="http://schemas.microsoft.com/office/powerpoint/2010/main" r:embed="rId2">
                  <p14:trim end="21373.5625"/>
                </p14:media>
              </p:ext>
            </p:extLst>
          </p:nvPr>
        </p:nvPicPr>
        <p:blipFill>
          <a:blip r:embed="rId5"/>
          <a:stretch>
            <a:fillRect/>
          </a:stretch>
        </p:blipFill>
        <p:spPr>
          <a:xfrm>
            <a:off x="1101117" y="2976223"/>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616B243B-1FF1-4359-B3BC-69056F0389DF}"/>
              </a:ext>
            </a:extLst>
          </p:cNvPr>
          <p:cNvPicPr>
            <a:picLocks noChangeAspect="1"/>
          </p:cNvPicPr>
          <p:nvPr/>
        </p:nvPicPr>
        <p:blipFill>
          <a:blip r:embed="rId4"/>
          <a:stretch>
            <a:fillRect/>
          </a:stretch>
        </p:blipFill>
        <p:spPr>
          <a:xfrm>
            <a:off x="0" y="0"/>
            <a:ext cx="4338464" cy="4655765"/>
          </a:xfrm>
          <a:prstGeom prst="rect">
            <a:avLst/>
          </a:prstGeom>
        </p:spPr>
      </p:pic>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15B0CE91-790F-455C-8DBB-28354FF4A8E6}"/>
              </a:ext>
            </a:extLst>
          </p:cNvPr>
          <p:cNvSpPr/>
          <p:nvPr/>
        </p:nvSpPr>
        <p:spPr>
          <a:xfrm>
            <a:off x="119745" y="4837676"/>
            <a:ext cx="4218719" cy="954107"/>
          </a:xfrm>
          <a:prstGeom prst="rect">
            <a:avLst/>
          </a:prstGeom>
        </p:spPr>
        <p:txBody>
          <a:bodyPr wrap="square">
            <a:spAutoFit/>
          </a:bodyPr>
          <a:lstStyle/>
          <a:p>
            <a:r>
              <a:rPr lang="en-US" altLang="zh-TW" sz="2800" b="1" dirty="0">
                <a:solidFill>
                  <a:schemeClr val="tx2">
                    <a:lumMod val="40000"/>
                    <a:lumOff val="60000"/>
                  </a:schemeClr>
                </a:solidFill>
                <a:latin typeface="Calibri" panose="020F0502020204030204" pitchFamily="34" charset="0"/>
              </a:rPr>
              <a:t>Christine </a:t>
            </a:r>
            <a:r>
              <a:rPr lang="en-US" altLang="zh-TW" sz="2800" b="1" dirty="0" err="1">
                <a:solidFill>
                  <a:schemeClr val="tx2">
                    <a:lumMod val="40000"/>
                    <a:lumOff val="60000"/>
                  </a:schemeClr>
                </a:solidFill>
                <a:latin typeface="Calibri" panose="020F0502020204030204" pitchFamily="34" charset="0"/>
              </a:rPr>
              <a:t>Dell’Amore</a:t>
            </a:r>
            <a:endParaRPr lang="en-US" altLang="zh-TW" sz="2800" b="1" dirty="0">
              <a:solidFill>
                <a:schemeClr val="tx2">
                  <a:lumMod val="40000"/>
                  <a:lumOff val="60000"/>
                </a:schemeClr>
              </a:solidFill>
              <a:latin typeface="Calibri" panose="020F0502020204030204" pitchFamily="34" charset="0"/>
            </a:endParaRPr>
          </a:p>
          <a:p>
            <a:r>
              <a:rPr lang="en-US" altLang="zh-TW" sz="2800" b="1" dirty="0">
                <a:solidFill>
                  <a:schemeClr val="tx2">
                    <a:lumMod val="60000"/>
                    <a:lumOff val="40000"/>
                  </a:schemeClr>
                </a:solidFill>
                <a:latin typeface="Calibri" panose="020F0502020204030204" pitchFamily="34" charset="0"/>
              </a:rPr>
              <a:t>National Geographic News</a:t>
            </a:r>
            <a:endParaRPr lang="zh-TW" altLang="en-US" sz="2800" b="1" dirty="0">
              <a:solidFill>
                <a:schemeClr val="tx2">
                  <a:lumMod val="60000"/>
                  <a:lumOff val="4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86BE83B7-04B3-4304-AED5-8A49DEA94B65}"/>
              </a:ext>
            </a:extLst>
          </p:cNvPr>
          <p:cNvSpPr/>
          <p:nvPr/>
        </p:nvSpPr>
        <p:spPr>
          <a:xfrm>
            <a:off x="7246298" y="64000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38</a:t>
            </a:r>
            <a:endParaRPr lang="zh-TW" altLang="en-US" dirty="0">
              <a:solidFill>
                <a:schemeClr val="bg1">
                  <a:lumMod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3655FC8D-29F7-40F7-B133-5EEAA8B7F555}"/>
              </a:ext>
            </a:extLst>
          </p:cNvPr>
          <p:cNvSpPr/>
          <p:nvPr/>
        </p:nvSpPr>
        <p:spPr>
          <a:xfrm>
            <a:off x="4503245" y="1670693"/>
            <a:ext cx="4150898" cy="1938992"/>
          </a:xfrm>
          <a:prstGeom prst="rect">
            <a:avLst/>
          </a:prstGeom>
        </p:spPr>
        <p:txBody>
          <a:bodyPr wrap="square">
            <a:spAutoFit/>
          </a:bodyPr>
          <a:lstStyle/>
          <a:p>
            <a:r>
              <a:rPr lang="en-US" altLang="zh-TW" sz="2000" dirty="0">
                <a:latin typeface="Calibri" panose="020F0502020204030204" pitchFamily="34" charset="0"/>
                <a:cs typeface="Calibri" panose="020F0502020204030204" pitchFamily="34" charset="0"/>
              </a:rPr>
              <a:t>This study is just another proof of how powerful our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brain is. The better we are at using that power when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making decisions and controlling certain </a:t>
            </a:r>
            <a:r>
              <a:rPr lang="en-US" altLang="zh-TW" sz="2000" dirty="0" err="1">
                <a:latin typeface="Calibri" panose="020F0502020204030204" pitchFamily="34" charset="0"/>
                <a:cs typeface="Calibri" panose="020F0502020204030204" pitchFamily="34" charset="0"/>
              </a:rPr>
              <a:t>behaviours</a:t>
            </a:r>
            <a:r>
              <a:rPr lang="en-US" altLang="zh-TW" sz="2000" dirty="0">
                <a:latin typeface="Calibri" panose="020F0502020204030204" pitchFamily="34" charset="0"/>
                <a:cs typeface="Calibri" panose="020F0502020204030204" pitchFamily="34" charset="0"/>
              </a:rPr>
              <a: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healthier we will become.</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xmlns="" id="{9AFB3178-7223-44D2-8F85-A23A3473C4E4}"/>
              </a:ext>
            </a:extLst>
          </p:cNvPr>
          <p:cNvSpPr/>
          <p:nvPr/>
        </p:nvSpPr>
        <p:spPr>
          <a:xfrm>
            <a:off x="4844809" y="1059931"/>
            <a:ext cx="5323303" cy="523220"/>
          </a:xfrm>
          <a:prstGeom prst="rect">
            <a:avLst/>
          </a:prstGeom>
        </p:spPr>
        <p:txBody>
          <a:bodyPr wrap="square">
            <a:spAutoFit/>
          </a:bodyPr>
          <a:lstStyle/>
          <a:p>
            <a:r>
              <a:rPr lang="en-US" altLang="zh-TW" sz="2800" b="1" dirty="0">
                <a:solidFill>
                  <a:schemeClr val="tx2">
                    <a:lumMod val="40000"/>
                    <a:lumOff val="60000"/>
                  </a:schemeClr>
                </a:solidFill>
                <a:latin typeface="Calibri" panose="020F0502020204030204" pitchFamily="34" charset="0"/>
              </a:rPr>
              <a:t>Rpineapple23</a:t>
            </a:r>
            <a:endParaRPr lang="zh-TW" altLang="en-US" sz="2800" b="1" dirty="0">
              <a:solidFill>
                <a:schemeClr val="tx2">
                  <a:lumMod val="40000"/>
                  <a:lumOff val="6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06253367-1479-43F2-A223-BBA39D31EA34}"/>
              </a:ext>
            </a:extLst>
          </p:cNvPr>
          <p:cNvSpPr/>
          <p:nvPr/>
        </p:nvSpPr>
        <p:spPr>
          <a:xfrm>
            <a:off x="4474940" y="535948"/>
            <a:ext cx="4338464" cy="523220"/>
          </a:xfrm>
          <a:prstGeom prst="rect">
            <a:avLst/>
          </a:prstGeom>
        </p:spPr>
        <p:txBody>
          <a:bodyPr wrap="square">
            <a:spAutoFit/>
          </a:bodyPr>
          <a:lstStyle/>
          <a:p>
            <a:r>
              <a:rPr lang="en-US" altLang="zh-TW" sz="2800" b="1" dirty="0">
                <a:solidFill>
                  <a:schemeClr val="tx2">
                    <a:lumMod val="60000"/>
                    <a:lumOff val="40000"/>
                  </a:schemeClr>
                </a:solidFill>
                <a:latin typeface="Calibri" panose="020F0502020204030204" pitchFamily="34" charset="0"/>
              </a:rPr>
              <a:t>Comments</a:t>
            </a:r>
            <a:endParaRPr lang="zh-TW" altLang="en-US" sz="2800" b="1" dirty="0">
              <a:solidFill>
                <a:schemeClr val="tx2">
                  <a:lumMod val="40000"/>
                  <a:lumOff val="60000"/>
                </a:schemeClr>
              </a:solidFill>
              <a:latin typeface="Calibri" panose="020F0502020204030204" pitchFamily="34" charset="0"/>
            </a:endParaRPr>
          </a:p>
        </p:txBody>
      </p:sp>
      <p:pic>
        <p:nvPicPr>
          <p:cNvPr id="14" name="Picture 3">
            <a:extLst>
              <a:ext uri="{FF2B5EF4-FFF2-40B4-BE49-F238E27FC236}">
                <a16:creationId xmlns:a16="http://schemas.microsoft.com/office/drawing/2014/main" xmlns="" id="{E42E42FE-1B06-4CC8-BF78-F0CA21590CFD}"/>
              </a:ext>
            </a:extLst>
          </p:cNvPr>
          <p:cNvPicPr>
            <a:picLocks noChangeAspect="1" noChangeArrowheads="1"/>
          </p:cNvPicPr>
          <p:nvPr/>
        </p:nvPicPr>
        <p:blipFill>
          <a:blip r:embed="rId5" cstate="print"/>
          <a:srcRect/>
          <a:stretch>
            <a:fillRect/>
          </a:stretch>
        </p:blipFill>
        <p:spPr bwMode="auto">
          <a:xfrm>
            <a:off x="4550529" y="3765150"/>
            <a:ext cx="3129398" cy="460482"/>
          </a:xfrm>
          <a:prstGeom prst="rect">
            <a:avLst/>
          </a:prstGeom>
          <a:noFill/>
          <a:ln w="9525">
            <a:noFill/>
            <a:miter lim="800000"/>
            <a:headEnd/>
            <a:tailEnd/>
          </a:ln>
        </p:spPr>
      </p:pic>
      <p:pic>
        <p:nvPicPr>
          <p:cNvPr id="15" name="life_2e_intermediate_sb_track_38.mp3">
            <a:hlinkClick r:id="" action="ppaction://media"/>
            <a:extLst>
              <a:ext uri="{FF2B5EF4-FFF2-40B4-BE49-F238E27FC236}">
                <a16:creationId xmlns:a16="http://schemas.microsoft.com/office/drawing/2014/main" xmlns="" id="{EC8C373B-C282-41B6-B17C-6DE310E3956C}"/>
              </a:ext>
            </a:extLst>
          </p:cNvPr>
          <p:cNvPicPr>
            <a:picLocks noChangeAspect="1"/>
          </p:cNvPicPr>
          <p:nvPr>
            <a:audioFile r:link="rId1"/>
            <p:extLst>
              <p:ext uri="{DAA4B4D4-6D71-4841-9C94-3DE7FCFB9230}">
                <p14:media xmlns:p14="http://schemas.microsoft.com/office/powerpoint/2010/main" r:embed="rId2">
                  <p14:trim st="67453.664"/>
                </p14:media>
              </p:ext>
            </p:extLst>
          </p:nvPr>
        </p:nvPicPr>
        <p:blipFill>
          <a:blip r:embed="rId6"/>
          <a:stretch>
            <a:fillRect/>
          </a:stretch>
        </p:blipFill>
        <p:spPr>
          <a:xfrm>
            <a:off x="8203804" y="535948"/>
            <a:ext cx="609600" cy="609600"/>
          </a:xfrm>
          <a:prstGeom prst="rect">
            <a:avLst/>
          </a:prstGeom>
        </p:spPr>
      </p:pic>
      <p:pic>
        <p:nvPicPr>
          <p:cNvPr id="16" name="Picture 2">
            <a:extLst>
              <a:ext uri="{FF2B5EF4-FFF2-40B4-BE49-F238E27FC236}">
                <a16:creationId xmlns:a16="http://schemas.microsoft.com/office/drawing/2014/main" xmlns="" id="{566CCA75-C4C2-4D43-B7DB-6347269D0F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0529" y="1171541"/>
            <a:ext cx="288000" cy="3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41238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87" fill="hold"/>
                                        <p:tgtEl>
                                          <p:spTgt spid="15"/>
                                        </p:tgtEl>
                                      </p:cBhvr>
                                    </p:cmd>
                                  </p:childTnLst>
                                </p:cTn>
                              </p:par>
                            </p:childTnLst>
                          </p:cTn>
                        </p:par>
                      </p:childTnLst>
                    </p:cTn>
                  </p:par>
                </p:childTnLst>
              </p:cTn>
              <p:nextCondLst>
                <p:cond evt="onClick" delay="0">
                  <p:tgtEl>
                    <p:spTgt spid="15"/>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two people discussing the news item. Are these sentences true (T) or false (F)?</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9AA95452-1780-4465-BD9D-A8BC7D833008}"/>
              </a:ext>
            </a:extLst>
          </p:cNvPr>
          <p:cNvSpPr/>
          <p:nvPr/>
        </p:nvSpPr>
        <p:spPr>
          <a:xfrm>
            <a:off x="658509" y="1067358"/>
            <a:ext cx="8135533" cy="2131353"/>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Jack doesn’t believe the claims in the news item.</a:t>
            </a:r>
          </a:p>
          <a:p>
            <a:pPr marL="360000" indent="-360000">
              <a:spcBef>
                <a:spcPts val="300"/>
              </a:spcBef>
            </a:pPr>
            <a:r>
              <a:rPr lang="en-US" altLang="zh-TW" sz="2000" dirty="0">
                <a:latin typeface="Calibri" panose="020F0502020204030204" pitchFamily="34" charset="0"/>
              </a:rPr>
              <a:t>2 	Lin is open-minded about the idea of imaginary eating.</a:t>
            </a:r>
          </a:p>
          <a:p>
            <a:pPr marL="360000" indent="-360000">
              <a:spcBef>
                <a:spcPts val="300"/>
              </a:spcBef>
            </a:pPr>
            <a:r>
              <a:rPr lang="en-US" altLang="zh-TW" sz="2000" dirty="0">
                <a:latin typeface="Calibri" panose="020F0502020204030204" pitchFamily="34" charset="0"/>
              </a:rPr>
              <a:t>3 	Both of them agree that willpower is important.</a:t>
            </a:r>
          </a:p>
          <a:p>
            <a:pPr marL="360000" indent="-360000">
              <a:spcBef>
                <a:spcPts val="300"/>
              </a:spcBef>
            </a:pPr>
            <a:r>
              <a:rPr lang="en-US" altLang="zh-TW" sz="2000" dirty="0">
                <a:latin typeface="Calibri" panose="020F0502020204030204" pitchFamily="34" charset="0"/>
              </a:rPr>
              <a:t>4 	Lin thinks Jack should try out the technique.</a:t>
            </a:r>
          </a:p>
          <a:p>
            <a:pPr marL="360000" indent="-360000">
              <a:spcBef>
                <a:spcPts val="300"/>
              </a:spcBef>
            </a:pPr>
            <a:r>
              <a:rPr lang="en-US" altLang="zh-TW" sz="2000" dirty="0">
                <a:latin typeface="Calibri" panose="020F0502020204030204" pitchFamily="34" charset="0"/>
              </a:rPr>
              <a:t>5 	Lin eats too many crisps and snacks.</a:t>
            </a:r>
          </a:p>
          <a:p>
            <a:pPr marL="360000" indent="-360000">
              <a:spcBef>
                <a:spcPts val="300"/>
              </a:spcBef>
            </a:pPr>
            <a:r>
              <a:rPr lang="en-US" altLang="zh-TW" sz="2000" dirty="0">
                <a:latin typeface="Calibri" panose="020F0502020204030204" pitchFamily="34" charset="0"/>
              </a:rPr>
              <a:t>6 	Jack is going to buy some chocolate.</a:t>
            </a:r>
            <a:endParaRPr lang="zh-TW" altLang="en-US" sz="2000" dirty="0">
              <a:latin typeface="Calibri" panose="020F0502020204030204" pitchFamily="34" charset="0"/>
            </a:endParaRPr>
          </a:p>
        </p:txBody>
      </p:sp>
      <p:sp>
        <p:nvSpPr>
          <p:cNvPr id="14" name="矩形 13">
            <a:extLst>
              <a:ext uri="{FF2B5EF4-FFF2-40B4-BE49-F238E27FC236}">
                <a16:creationId xmlns:a16="http://schemas.microsoft.com/office/drawing/2014/main" xmlns="" id="{3D9479BB-91CA-49CE-BADB-41B3B4A6EA67}"/>
              </a:ext>
            </a:extLst>
          </p:cNvPr>
          <p:cNvSpPr/>
          <p:nvPr/>
        </p:nvSpPr>
        <p:spPr>
          <a:xfrm>
            <a:off x="7254401" y="79571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39</a:t>
            </a:r>
          </a:p>
        </p:txBody>
      </p:sp>
      <p:pic>
        <p:nvPicPr>
          <p:cNvPr id="17" name="life_2e_intermediate_sb_track_3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29491" y="716993"/>
            <a:ext cx="609600" cy="609600"/>
          </a:xfrm>
          <a:prstGeom prst="rect">
            <a:avLst/>
          </a:prstGeom>
        </p:spPr>
      </p:pic>
      <p:sp>
        <p:nvSpPr>
          <p:cNvPr id="18" name="矩形 17">
            <a:extLst>
              <a:ext uri="{FF2B5EF4-FFF2-40B4-BE49-F238E27FC236}">
                <a16:creationId xmlns:a16="http://schemas.microsoft.com/office/drawing/2014/main" xmlns="" id="{92BDAE62-D2AF-4EE7-9582-703D75DA8C6B}"/>
              </a:ext>
            </a:extLst>
          </p:cNvPr>
          <p:cNvSpPr/>
          <p:nvPr/>
        </p:nvSpPr>
        <p:spPr>
          <a:xfrm>
            <a:off x="419930" y="3280665"/>
            <a:ext cx="8612690" cy="2939266"/>
          </a:xfrm>
          <a:prstGeom prst="rect">
            <a:avLst/>
          </a:prstGeom>
        </p:spPr>
        <p:txBody>
          <a:bodyPr wrap="square">
            <a:spAutoFit/>
          </a:bodyPr>
          <a:lstStyle/>
          <a:p>
            <a:pPr marL="360363" indent="-360363">
              <a:spcBef>
                <a:spcPts val="600"/>
              </a:spcBef>
            </a:pPr>
            <a:r>
              <a:rPr lang="en-US" altLang="zh-TW" sz="1600" b="1" dirty="0">
                <a:solidFill>
                  <a:srgbClr val="FF0066"/>
                </a:solidFill>
                <a:latin typeface="Segoe Print" panose="02000600000000000000" pitchFamily="2" charset="0"/>
              </a:rPr>
              <a:t>1 	T (</a:t>
            </a:r>
            <a:r>
              <a:rPr lang="en-US" altLang="zh-TW" sz="1600" b="1" i="1" dirty="0">
                <a:solidFill>
                  <a:srgbClr val="FF0066"/>
                </a:solidFill>
                <a:latin typeface="Segoe Print" panose="02000600000000000000" pitchFamily="2" charset="0"/>
              </a:rPr>
              <a:t>What a load of rubbish! I’ve never heard anything so</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ridiculous</a:t>
            </a:r>
            <a:r>
              <a:rPr lang="en-US" altLang="zh-TW" sz="1600" b="1" dirty="0">
                <a:solidFill>
                  <a:srgbClr val="FF0066"/>
                </a:solidFill>
                <a:latin typeface="Segoe Print" panose="02000600000000000000" pitchFamily="2" charset="0"/>
              </a:rPr>
              <a:t>.)</a:t>
            </a:r>
          </a:p>
          <a:p>
            <a:pPr marL="360363" indent="-360363">
              <a:spcBef>
                <a:spcPts val="600"/>
              </a:spcBef>
            </a:pPr>
            <a:r>
              <a:rPr lang="en-US" altLang="zh-TW" sz="1600" b="1" dirty="0">
                <a:solidFill>
                  <a:srgbClr val="FF0066"/>
                </a:solidFill>
                <a:latin typeface="Segoe Print" panose="02000600000000000000" pitchFamily="2" charset="0"/>
              </a:rPr>
              <a:t>2 	T (</a:t>
            </a:r>
            <a:r>
              <a:rPr lang="en-US" altLang="zh-TW" sz="1600" b="1" i="1" dirty="0">
                <a:solidFill>
                  <a:srgbClr val="FF0066"/>
                </a:solidFill>
                <a:latin typeface="Segoe Print" panose="02000600000000000000" pitchFamily="2" charset="0"/>
              </a:rPr>
              <a:t>It said if you think about eating food, you stop</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wanting to eat it so much. So if you don’t eat it, then</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you might lose weight. I thought it made sense.)</a:t>
            </a:r>
          </a:p>
          <a:p>
            <a:pPr marL="360363" indent="-360363">
              <a:spcBef>
                <a:spcPts val="600"/>
              </a:spcBef>
            </a:pPr>
            <a:r>
              <a:rPr lang="en-US" altLang="zh-TW" sz="1600" b="1" dirty="0">
                <a:solidFill>
                  <a:srgbClr val="FF0066"/>
                </a:solidFill>
                <a:latin typeface="Segoe Print" panose="02000600000000000000" pitchFamily="2" charset="0"/>
              </a:rPr>
              <a:t>3 	T (L: </a:t>
            </a:r>
            <a:r>
              <a:rPr lang="en-US" altLang="zh-TW" sz="1600" b="1" i="1" dirty="0">
                <a:solidFill>
                  <a:srgbClr val="FF0066"/>
                </a:solidFill>
                <a:latin typeface="Segoe Print" panose="02000600000000000000" pitchFamily="2" charset="0"/>
              </a:rPr>
              <a:t>I think willpower is really important, especially</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where food is concerned … J: … mental attitude is</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important when you’re trying to change something in</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your life.)</a:t>
            </a:r>
          </a:p>
          <a:p>
            <a:pPr marL="360363" indent="-360363">
              <a:spcBef>
                <a:spcPts val="600"/>
              </a:spcBef>
            </a:pPr>
            <a:r>
              <a:rPr lang="en-US" altLang="zh-TW" sz="1600" b="1" dirty="0">
                <a:solidFill>
                  <a:srgbClr val="FF0066"/>
                </a:solidFill>
                <a:latin typeface="Segoe Print" panose="02000600000000000000" pitchFamily="2" charset="0"/>
              </a:rPr>
              <a:t>4 	F (J: </a:t>
            </a:r>
            <a:r>
              <a:rPr lang="en-US" altLang="zh-TW" sz="1600" b="1" i="1" dirty="0">
                <a:solidFill>
                  <a:srgbClr val="FF0066"/>
                </a:solidFill>
                <a:latin typeface="Segoe Print" panose="02000600000000000000" pitchFamily="2" charset="0"/>
              </a:rPr>
              <a:t>So are you going to do this imaginary eating thing,</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then? Do you really think it’ll work? L: Yeah, why not?</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I won’t find out unless I try.</a:t>
            </a:r>
            <a:r>
              <a:rPr lang="en-US" altLang="zh-TW" sz="1600" b="1" dirty="0">
                <a:solidFill>
                  <a:srgbClr val="FF0066"/>
                </a:solidFill>
                <a:latin typeface="Segoe Print" panose="02000600000000000000" pitchFamily="2" charset="0"/>
              </a:rPr>
              <a:t>)</a:t>
            </a:r>
          </a:p>
          <a:p>
            <a:pPr marL="360363" indent="-360363">
              <a:spcBef>
                <a:spcPts val="600"/>
              </a:spcBef>
            </a:pPr>
            <a:r>
              <a:rPr lang="en-US" altLang="zh-TW" sz="1600" b="1" dirty="0">
                <a:solidFill>
                  <a:srgbClr val="FF0066"/>
                </a:solidFill>
                <a:latin typeface="Segoe Print" panose="02000600000000000000" pitchFamily="2" charset="0"/>
              </a:rPr>
              <a:t>5 	T (L: </a:t>
            </a:r>
            <a:r>
              <a:rPr lang="en-US" altLang="zh-TW" sz="1600" b="1" i="1" dirty="0">
                <a:solidFill>
                  <a:srgbClr val="FF0066"/>
                </a:solidFill>
                <a:latin typeface="Segoe Print" panose="02000600000000000000" pitchFamily="2" charset="0"/>
              </a:rPr>
              <a:t>I eat too many crisps and snacks, right?</a:t>
            </a:r>
            <a:r>
              <a:rPr lang="en-US" altLang="zh-TW" sz="1600" b="1" dirty="0">
                <a:solidFill>
                  <a:srgbClr val="FF0066"/>
                </a:solidFill>
                <a:latin typeface="Segoe Print" panose="02000600000000000000" pitchFamily="2" charset="0"/>
              </a:rPr>
              <a:t>)</a:t>
            </a:r>
          </a:p>
          <a:p>
            <a:pPr marL="360363" indent="-360363">
              <a:spcBef>
                <a:spcPts val="600"/>
              </a:spcBef>
            </a:pPr>
            <a:r>
              <a:rPr lang="en-US" altLang="zh-TW" sz="1600" b="1" dirty="0">
                <a:solidFill>
                  <a:srgbClr val="FF0066"/>
                </a:solidFill>
                <a:latin typeface="Segoe Print" panose="02000600000000000000" pitchFamily="2" charset="0"/>
              </a:rPr>
              <a:t>6 	T (J: </a:t>
            </a:r>
            <a:r>
              <a:rPr lang="en-US" altLang="zh-TW" sz="1600" b="1" i="1" dirty="0">
                <a:solidFill>
                  <a:srgbClr val="FF0066"/>
                </a:solidFill>
                <a:latin typeface="Segoe Print" panose="02000600000000000000" pitchFamily="2" charset="0"/>
              </a:rPr>
              <a:t>I’m going to buy you some chocolate just in case</a:t>
            </a:r>
            <a:r>
              <a:rPr lang="en-US" altLang="zh-TW" sz="1600" b="1" dirty="0">
                <a:solidFill>
                  <a:srgbClr val="FF0066"/>
                </a:solidFill>
                <a:latin typeface="Segoe Print" panose="02000600000000000000" pitchFamily="2" charset="0"/>
              </a:rPr>
              <a:t>.)</a:t>
            </a:r>
            <a:endParaRPr lang="zh-TW" altLang="en-US" sz="16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19799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wipe(left)">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wipe(left)">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wipe(left)">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wipe(left)">
                                      <p:cBhvr>
                                        <p:cTn id="27" dur="500"/>
                                        <p:tgtEl>
                                          <p:spTgt spid="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xEl>
                                              <p:pRg st="5" end="5"/>
                                            </p:txEl>
                                          </p:spTgt>
                                        </p:tgtEl>
                                        <p:attrNameLst>
                                          <p:attrName>style.visibility</p:attrName>
                                        </p:attrNameLst>
                                      </p:cBhvr>
                                      <p:to>
                                        <p:strVal val="visible"/>
                                      </p:to>
                                    </p:set>
                                    <p:animEffect transition="in" filter="wipe(left)">
                                      <p:cBhvr>
                                        <p:cTn id="32"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17"/>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19719" fill="hold"/>
                                        <p:tgtEl>
                                          <p:spTgt spid="17"/>
                                        </p:tgtEl>
                                      </p:cBhvr>
                                    </p:cmd>
                                  </p:childTnLst>
                                </p:cTn>
                              </p:par>
                            </p:childTnLst>
                          </p:cTn>
                        </p:par>
                      </p:childTnLst>
                    </p:cTn>
                  </p:par>
                </p:childTnLst>
              </p:cTn>
              <p:nextCondLst>
                <p:cond evt="onClick" delay="0">
                  <p:tgtEl>
                    <p:spTgt spid="17"/>
                  </p:tgtEl>
                </p:cond>
              </p:nextCondLst>
            </p:seq>
            <p:audio>
              <p:cMediaNode vol="80000">
                <p:cTn id="38" fill="hold" display="0">
                  <p:stCondLst>
                    <p:cond delay="indefinite"/>
                  </p:stCondLst>
                  <p:endCondLst>
                    <p:cond evt="onStopAudio" delay="0">
                      <p:tgtEl>
                        <p:sldTgt/>
                      </p:tgtEl>
                    </p:cond>
                  </p:endCondLst>
                </p:cTn>
                <p:tgtEl>
                  <p:spTgt spid="17"/>
                </p:tgtEl>
              </p:cMediaNode>
            </p:audio>
          </p:childTnLst>
        </p:cTn>
      </p:par>
    </p:tnLst>
    <p:bldLst>
      <p:bldP spid="1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conversation again.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Match the beginnings of the sentences (1–6)</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with the endings (a–f).</a:t>
            </a:r>
            <a:r>
              <a:rPr lang="zh-TW" altLang="en-US" sz="2000" dirty="0">
                <a:latin typeface="Calibri" panose="020F0502020204030204" pitchFamily="34" charset="0"/>
                <a:cs typeface="Calibri" panose="020F0502020204030204" pitchFamily="34" charset="0"/>
              </a:rPr>
              <a:t> </a:t>
            </a:r>
          </a:p>
        </p:txBody>
      </p:sp>
      <p:sp>
        <p:nvSpPr>
          <p:cNvPr id="2" name="矩形 1">
            <a:extLst>
              <a:ext uri="{FF2B5EF4-FFF2-40B4-BE49-F238E27FC236}">
                <a16:creationId xmlns:a16="http://schemas.microsoft.com/office/drawing/2014/main" xmlns="" id="{9AA95452-1780-4465-BD9D-A8BC7D833008}"/>
              </a:ext>
            </a:extLst>
          </p:cNvPr>
          <p:cNvSpPr/>
          <p:nvPr/>
        </p:nvSpPr>
        <p:spPr>
          <a:xfrm>
            <a:off x="637960" y="3562391"/>
            <a:ext cx="8135533"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if this technique works.</a:t>
            </a:r>
          </a:p>
          <a:p>
            <a:pPr marL="360000" indent="-360000">
              <a:spcBef>
                <a:spcPts val="600"/>
              </a:spcBef>
            </a:pPr>
            <a:r>
              <a:rPr lang="en-US" altLang="zh-TW" sz="2000" dirty="0">
                <a:latin typeface="Calibri" panose="020F0502020204030204" pitchFamily="34" charset="0"/>
              </a:rPr>
              <a:t>b 	I’ll let you know.</a:t>
            </a:r>
          </a:p>
          <a:p>
            <a:pPr marL="360000" indent="-360000">
              <a:spcBef>
                <a:spcPts val="600"/>
              </a:spcBef>
            </a:pPr>
            <a:r>
              <a:rPr lang="en-US" altLang="zh-TW" sz="2000" dirty="0">
                <a:latin typeface="Calibri" panose="020F0502020204030204" pitchFamily="34" charset="0"/>
              </a:rPr>
              <a:t>c 	I’ll try just imagining it.</a:t>
            </a:r>
          </a:p>
          <a:p>
            <a:pPr marL="360000" indent="-360000">
              <a:spcBef>
                <a:spcPts val="600"/>
              </a:spcBef>
            </a:pPr>
            <a:r>
              <a:rPr lang="en-US" altLang="zh-TW" sz="2000" dirty="0">
                <a:latin typeface="Calibri" panose="020F0502020204030204" pitchFamily="34" charset="0"/>
              </a:rPr>
              <a:t>d 	unless I try.</a:t>
            </a:r>
          </a:p>
          <a:p>
            <a:pPr marL="360000" indent="-360000">
              <a:spcBef>
                <a:spcPts val="600"/>
              </a:spcBef>
            </a:pPr>
            <a:r>
              <a:rPr lang="en-US" altLang="zh-TW" sz="2000" dirty="0">
                <a:latin typeface="Calibri" panose="020F0502020204030204" pitchFamily="34" charset="0"/>
              </a:rPr>
              <a:t>e 	when I see it.</a:t>
            </a:r>
          </a:p>
          <a:p>
            <a:pPr marL="360000" indent="-360000">
              <a:spcBef>
                <a:spcPts val="600"/>
              </a:spcBef>
            </a:pPr>
            <a:r>
              <a:rPr lang="en-US" altLang="zh-TW" sz="2000" dirty="0">
                <a:latin typeface="Calibri" panose="020F0502020204030204" pitchFamily="34" charset="0"/>
              </a:rPr>
              <a:t>f 	you won’t be able to lose weight.</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xmlns="" id="{3D9479BB-91CA-49CE-BADB-41B3B4A6EA67}"/>
              </a:ext>
            </a:extLst>
          </p:cNvPr>
          <p:cNvSpPr/>
          <p:nvPr/>
        </p:nvSpPr>
        <p:spPr>
          <a:xfrm>
            <a:off x="4029470" y="753136"/>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39</a:t>
            </a:r>
          </a:p>
        </p:txBody>
      </p:sp>
      <p:sp>
        <p:nvSpPr>
          <p:cNvPr id="21" name="矩形 20">
            <a:extLst>
              <a:ext uri="{FF2B5EF4-FFF2-40B4-BE49-F238E27FC236}">
                <a16:creationId xmlns:a16="http://schemas.microsoft.com/office/drawing/2014/main" xmlns="" id="{03C82D57-04A2-4803-8D20-409C31D5ABF4}"/>
              </a:ext>
            </a:extLst>
          </p:cNvPr>
          <p:cNvSpPr/>
          <p:nvPr/>
        </p:nvSpPr>
        <p:spPr>
          <a:xfrm>
            <a:off x="390529" y="1144992"/>
            <a:ext cx="336952" cy="2246769"/>
          </a:xfrm>
          <a:prstGeom prst="rect">
            <a:avLst/>
          </a:prstGeom>
        </p:spPr>
        <p:txBody>
          <a:bodyPr wrap="none">
            <a:spAutoFit/>
          </a:bodyPr>
          <a:lstStyle/>
          <a:p>
            <a:pPr>
              <a:lnSpc>
                <a:spcPts val="2300"/>
              </a:lnSpc>
              <a:spcBef>
                <a:spcPts val="600"/>
              </a:spcBef>
            </a:pPr>
            <a:r>
              <a:rPr lang="en-US" altLang="zh-TW" b="1" dirty="0">
                <a:solidFill>
                  <a:srgbClr val="FF0066"/>
                </a:solidFill>
                <a:latin typeface="Segoe Print" panose="02000600000000000000" pitchFamily="2" charset="0"/>
              </a:rPr>
              <a:t>e</a:t>
            </a:r>
          </a:p>
          <a:p>
            <a:pPr>
              <a:lnSpc>
                <a:spcPts val="2300"/>
              </a:lnSpc>
              <a:spcBef>
                <a:spcPts val="600"/>
              </a:spcBef>
            </a:pPr>
            <a:r>
              <a:rPr lang="en-US" altLang="zh-TW" b="1" dirty="0">
                <a:solidFill>
                  <a:srgbClr val="FF0066"/>
                </a:solidFill>
                <a:latin typeface="Segoe Print" panose="02000600000000000000" pitchFamily="2" charset="0"/>
              </a:rPr>
              <a:t>f</a:t>
            </a:r>
          </a:p>
          <a:p>
            <a:pPr>
              <a:lnSpc>
                <a:spcPts val="2300"/>
              </a:lnSpc>
              <a:spcBef>
                <a:spcPts val="600"/>
              </a:spcBef>
            </a:pPr>
            <a:r>
              <a:rPr lang="en-US" altLang="zh-TW" b="1" dirty="0">
                <a:solidFill>
                  <a:srgbClr val="FF0066"/>
                </a:solidFill>
                <a:latin typeface="Segoe Print" panose="02000600000000000000" pitchFamily="2" charset="0"/>
              </a:rPr>
              <a:t>d</a:t>
            </a:r>
          </a:p>
          <a:p>
            <a:pPr>
              <a:lnSpc>
                <a:spcPts val="2300"/>
              </a:lnSpc>
              <a:spcBef>
                <a:spcPts val="600"/>
              </a:spcBef>
            </a:pPr>
            <a:r>
              <a:rPr lang="en-US" altLang="zh-TW" b="1" dirty="0">
                <a:solidFill>
                  <a:srgbClr val="FF0066"/>
                </a:solidFill>
                <a:latin typeface="Segoe Print" panose="02000600000000000000" pitchFamily="2" charset="0"/>
              </a:rPr>
              <a:t>c</a:t>
            </a:r>
          </a:p>
          <a:p>
            <a:pPr>
              <a:lnSpc>
                <a:spcPts val="2300"/>
              </a:lnSpc>
              <a:spcBef>
                <a:spcPts val="600"/>
              </a:spcBef>
            </a:pPr>
            <a:r>
              <a:rPr lang="en-US" altLang="zh-TW" b="1" dirty="0">
                <a:solidFill>
                  <a:srgbClr val="FF0066"/>
                </a:solidFill>
                <a:latin typeface="Segoe Print" panose="02000600000000000000" pitchFamily="2" charset="0"/>
              </a:rPr>
              <a:t>a</a:t>
            </a:r>
          </a:p>
          <a:p>
            <a:pPr>
              <a:lnSpc>
                <a:spcPts val="2300"/>
              </a:lnSpc>
              <a:spcBef>
                <a:spcPts val="600"/>
              </a:spcBef>
            </a:pPr>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9AA95452-1780-4465-BD9D-A8BC7D833008}"/>
              </a:ext>
            </a:extLst>
          </p:cNvPr>
          <p:cNvSpPr/>
          <p:nvPr/>
        </p:nvSpPr>
        <p:spPr>
          <a:xfrm>
            <a:off x="658509" y="1076044"/>
            <a:ext cx="8135533"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I’ll believe it</a:t>
            </a:r>
          </a:p>
          <a:p>
            <a:pPr marL="360000" indent="-360000">
              <a:spcBef>
                <a:spcPts val="600"/>
              </a:spcBef>
            </a:pPr>
            <a:r>
              <a:rPr lang="en-US" altLang="zh-TW" sz="2000" dirty="0">
                <a:latin typeface="Calibri" panose="020F0502020204030204" pitchFamily="34" charset="0"/>
              </a:rPr>
              <a:t>2 	If you don’t train your mind,</a:t>
            </a:r>
          </a:p>
          <a:p>
            <a:pPr marL="360000" indent="-360000">
              <a:spcBef>
                <a:spcPts val="600"/>
              </a:spcBef>
            </a:pPr>
            <a:r>
              <a:rPr lang="en-US" altLang="zh-TW" sz="2000" dirty="0">
                <a:latin typeface="Calibri" panose="020F0502020204030204" pitchFamily="34" charset="0"/>
              </a:rPr>
              <a:t>3 	I won’t find out</a:t>
            </a:r>
          </a:p>
          <a:p>
            <a:pPr marL="360000" indent="-360000">
              <a:spcBef>
                <a:spcPts val="600"/>
              </a:spcBef>
            </a:pPr>
            <a:r>
              <a:rPr lang="en-US" altLang="zh-TW" sz="2000" dirty="0">
                <a:latin typeface="Calibri" panose="020F0502020204030204" pitchFamily="34" charset="0"/>
              </a:rPr>
              <a:t>4 	When I want to eat a snack,</a:t>
            </a:r>
          </a:p>
          <a:p>
            <a:pPr marL="360000" indent="-360000">
              <a:spcBef>
                <a:spcPts val="600"/>
              </a:spcBef>
            </a:pPr>
            <a:r>
              <a:rPr lang="en-US" altLang="zh-TW" sz="2000" dirty="0">
                <a:latin typeface="Calibri" panose="020F0502020204030204" pitchFamily="34" charset="0"/>
              </a:rPr>
              <a:t>5 	I’ll never need to buy chocolate again</a:t>
            </a:r>
          </a:p>
          <a:p>
            <a:pPr marL="360000" indent="-360000">
              <a:spcBef>
                <a:spcPts val="600"/>
              </a:spcBef>
            </a:pPr>
            <a:r>
              <a:rPr lang="en-US" altLang="zh-TW" sz="2000" dirty="0">
                <a:latin typeface="Calibri" panose="020F0502020204030204" pitchFamily="34" charset="0"/>
              </a:rPr>
              <a:t>6 	As soon as it starts working,</a:t>
            </a:r>
            <a:endParaRPr lang="zh-TW" altLang="en-US" sz="2000" dirty="0">
              <a:latin typeface="Calibri" panose="020F0502020204030204" pitchFamily="34" charset="0"/>
            </a:endParaRPr>
          </a:p>
        </p:txBody>
      </p:sp>
      <p:pic>
        <p:nvPicPr>
          <p:cNvPr id="8" name="life_2e_intermediate_sb_track_3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978183" y="665216"/>
            <a:ext cx="609600" cy="609600"/>
          </a:xfrm>
          <a:prstGeom prst="rect">
            <a:avLst/>
          </a:prstGeom>
        </p:spPr>
      </p:pic>
    </p:spTree>
    <p:extLst>
      <p:ext uri="{BB962C8B-B14F-4D97-AF65-F5344CB8AC3E}">
        <p14:creationId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left)">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wipe(left)">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wipe(left)">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wipe(left)">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wipe(left)">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wipe(left)">
                                      <p:cBhvr>
                                        <p:cTn id="32"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8"/>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19851" fill="hold"/>
                                        <p:tgtEl>
                                          <p:spTgt spid="8"/>
                                        </p:tgtEl>
                                      </p:cBhvr>
                                    </p:cmd>
                                  </p:childTnLst>
                                </p:cTn>
                              </p:par>
                            </p:childTnLst>
                          </p:cTn>
                        </p:par>
                      </p:childTnLst>
                    </p:cTn>
                  </p:par>
                </p:childTnLst>
              </p:cTn>
              <p:nextCondLst>
                <p:cond evt="onClick" delay="0">
                  <p:tgtEl>
                    <p:spTgt spid="8"/>
                  </p:tgtEl>
                </p:cond>
              </p:nextCondLst>
            </p:seq>
            <p:audio>
              <p:cMediaNode vol="80000">
                <p:cTn id="38"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xmlns=""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08852661-CC52-4F79-AE8D-CA397E692F7E}"/>
              </a:ext>
            </a:extLst>
          </p:cNvPr>
          <p:cNvSpPr/>
          <p:nvPr/>
        </p:nvSpPr>
        <p:spPr>
          <a:xfrm>
            <a:off x="384651" y="902133"/>
            <a:ext cx="8352928" cy="5262979"/>
          </a:xfrm>
          <a:prstGeom prst="rect">
            <a:avLst/>
          </a:prstGeom>
          <a:ln>
            <a:solidFill>
              <a:srgbClr val="0000E1"/>
            </a:solidFill>
          </a:ln>
        </p:spPr>
        <p:txBody>
          <a:bodyPr wrap="square">
            <a:spAutoFit/>
          </a:bodyPr>
          <a:lstStyle/>
          <a:p>
            <a:pPr marL="361950" indent="-361950"/>
            <a:r>
              <a:rPr lang="en-US" altLang="zh-TW" sz="1600" b="1" dirty="0">
                <a:solidFill>
                  <a:srgbClr val="0000E1"/>
                </a:solidFill>
                <a:latin typeface="Calibri" panose="020F0502020204030204" pitchFamily="34" charset="0"/>
              </a:rPr>
              <a:t>L = Lin, J = Jack</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Hi, Jack. Have you read this item on</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imaginary eating?</a:t>
            </a: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Hi, Lin. Yes, I saw it this morning.</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What a load of rubbish! I’ve never</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heard anything so ridiculous. If we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think about eating food, we’ll lose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weight, it said.</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Not exactly. It said if you think about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eating food, you stop wanting to eat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it so much. So if you don’t eat it, then</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you might lose weight. I thought it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made sense.</a:t>
            </a: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No, it’s rubbish. I’ll believe it when I</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see it! You can’t ‘think yourself thin’.</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Well, I’m not so sure. I think</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willpower is really important,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especially where food is concerned.</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Imagine you are overweight and you</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want to lose a few kilos. If you don’t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train your mind, you won’t be able to</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lose weight. I reckon you can achieve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anything if you believe you can do it.</a:t>
            </a:r>
            <a:r>
              <a:rPr lang="zh-TW" altLang="en-US" sz="1600" dirty="0">
                <a:solidFill>
                  <a:srgbClr val="0000E1"/>
                </a:solidFill>
                <a:latin typeface="Calibri" panose="020F0502020204030204" pitchFamily="34" charset="0"/>
              </a:rPr>
              <a:t> </a:t>
            </a:r>
            <a:endParaRPr lang="en-US" altLang="zh-TW" sz="1600" dirty="0">
              <a:solidFill>
                <a:srgbClr val="0000E1"/>
              </a:solidFill>
              <a:latin typeface="Calibri" panose="020F0502020204030204" pitchFamily="34" charset="0"/>
            </a:endParaRP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You mean like ‘mind over body’?</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Well, OK, mental attitude is important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when you’re trying to change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something in your life. But I don’t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think that’s the same as what the news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item said. So are you going to do this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imaginary eating thing, then? Do you</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really think it’ll work?</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Yeah, why not? I won’t find out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unless I try.</a:t>
            </a:r>
          </a:p>
          <a:p>
            <a:pPr marL="360363" indent="-360363"/>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And what exactly are you going to</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do, then?</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OK, let’s think. I eat too many crisps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and snacks, right? So, when I want to</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eat a snack, I’ll try just imagining that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 eating it. Hey, you know what?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This could be amazing. I’ll never</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need to buy chocolate again if this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technique works!</a:t>
            </a: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	Well, I can’t believe my ears!</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	Hey, as soon as it starts working, I’ll</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let you know. Self-belief, that’s what’s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important.</a:t>
            </a: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I’m going to buy you some chocolate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just in case. I think you’ll need it.</a:t>
            </a:r>
          </a:p>
        </p:txBody>
      </p:sp>
      <p:sp>
        <p:nvSpPr>
          <p:cNvPr id="7" name="矩形 6">
            <a:extLst>
              <a:ext uri="{FF2B5EF4-FFF2-40B4-BE49-F238E27FC236}">
                <a16:creationId xmlns:a16="http://schemas.microsoft.com/office/drawing/2014/main" xmlns=""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39</a:t>
            </a:r>
            <a:endParaRPr lang="zh-TW" altLang="en-US" dirty="0">
              <a:solidFill>
                <a:schemeClr val="bg1">
                  <a:lumMod val="50000"/>
                </a:schemeClr>
              </a:solidFill>
              <a:latin typeface="Calibri" panose="020F0502020204030204" pitchFamily="34" charset="0"/>
            </a:endParaRPr>
          </a:p>
        </p:txBody>
      </p:sp>
      <p:pic>
        <p:nvPicPr>
          <p:cNvPr id="9" name="life_2e_intermediate_sb_track_3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06466" y="218913"/>
            <a:ext cx="609600" cy="609600"/>
          </a:xfrm>
          <a:prstGeom prst="rect">
            <a:avLst/>
          </a:prstGeom>
        </p:spPr>
      </p:pic>
    </p:spTree>
    <p:extLst>
      <p:ext uri="{BB962C8B-B14F-4D97-AF65-F5344CB8AC3E}">
        <p14:creationId xmlns:p14="http://schemas.microsoft.com/office/powerpoint/2010/main" val="5519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9851" fill="hold"/>
                                        <p:tgtEl>
                                          <p:spTgt spid="9"/>
                                        </p:tgtEl>
                                      </p:cBhvr>
                                    </p:cmd>
                                  </p:childTnLst>
                                </p:cTn>
                              </p:par>
                            </p:childTnLst>
                          </p:cTn>
                        </p:par>
                      </p:childTnLst>
                    </p:cTn>
                  </p:par>
                </p:childTnLst>
              </p:cTn>
              <p:nextCondLst>
                <p:cond evt="onClick" delay="0">
                  <p:tgtEl>
                    <p:spTgt spid="9"/>
                  </p:tgtEl>
                </p:cond>
              </p:nextCondLst>
            </p:seq>
            <p:audio>
              <p:cMediaNode vol="80000">
                <p:cTn id="14" fill="hold" display="0">
                  <p:stCondLst>
                    <p:cond delay="indefinite"/>
                  </p:stCondLst>
                  <p:endCondLst>
                    <p:cond evt="onStopAudio" delay="0">
                      <p:tgtEl>
                        <p:sldTgt/>
                      </p:tgtEl>
                    </p:cond>
                  </p:endCondLst>
                </p:cTn>
                <p:tgtEl>
                  <p:spTgt spid="9"/>
                </p:tgtEl>
              </p:cMediaNode>
            </p:audio>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t>Read the comment at the end of the news item again. Do you agree with the comment? With your partner, write a comment to add to the comments section.</a:t>
            </a:r>
            <a:endParaRPr lang="zh-TW" altLang="en-US" sz="2000" dirty="0">
              <a:latin typeface="Calibri" panose="020F0502020204030204" pitchFamily="34" charset="0"/>
              <a:cs typeface="Calibri" panose="020F0502020204030204" pitchFamily="34" charset="0"/>
            </a:endParaRPr>
          </a:p>
        </p:txBody>
      </p:sp>
      <p:sp>
        <p:nvSpPr>
          <p:cNvPr id="21" name="矩形 20">
            <a:extLst>
              <a:ext uri="{FF2B5EF4-FFF2-40B4-BE49-F238E27FC236}">
                <a16:creationId xmlns:a16="http://schemas.microsoft.com/office/drawing/2014/main" xmlns="" id="{03C82D57-04A2-4803-8D20-409C31D5ABF4}"/>
              </a:ext>
            </a:extLst>
          </p:cNvPr>
          <p:cNvSpPr/>
          <p:nvPr/>
        </p:nvSpPr>
        <p:spPr>
          <a:xfrm>
            <a:off x="706996" y="1456885"/>
            <a:ext cx="7684958" cy="2893100"/>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I don’t agree with this idea – I think it is more important to eat a balanced diet.</a:t>
            </a:r>
          </a:p>
          <a:p>
            <a:pPr>
              <a:spcBef>
                <a:spcPts val="600"/>
              </a:spcBef>
            </a:pPr>
            <a:r>
              <a:rPr lang="en-US" altLang="zh-TW" b="1" dirty="0">
                <a:solidFill>
                  <a:srgbClr val="FF0066"/>
                </a:solidFill>
                <a:latin typeface="Segoe Print" panose="02000600000000000000" pitchFamily="2" charset="0"/>
              </a:rPr>
              <a:t>I think this makes sense – by concentrating on what we do, we are able to control what we do.</a:t>
            </a:r>
          </a:p>
          <a:p>
            <a:pPr>
              <a:spcBef>
                <a:spcPts val="600"/>
              </a:spcBef>
            </a:pPr>
            <a:r>
              <a:rPr lang="en-US" altLang="zh-TW" b="1" dirty="0">
                <a:solidFill>
                  <a:srgbClr val="FF0066"/>
                </a:solidFill>
                <a:latin typeface="Segoe Print" panose="02000600000000000000" pitchFamily="2" charset="0"/>
              </a:rPr>
              <a:t>I find this hard to believe – when I imagine eating something I always want to eat it more!</a:t>
            </a:r>
          </a:p>
          <a:p>
            <a:pPr>
              <a:spcBef>
                <a:spcPts val="600"/>
              </a:spcBef>
            </a:pPr>
            <a:r>
              <a:rPr lang="en-US" altLang="zh-TW" b="1" dirty="0">
                <a:solidFill>
                  <a:srgbClr val="FF0066"/>
                </a:solidFill>
                <a:latin typeface="Segoe Print" panose="02000600000000000000" pitchFamily="2" charset="0"/>
              </a:rPr>
              <a:t>I think this could work – perhaps by imagining we are doing it we can trick our body and make us think we’ve already eaten it.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428442" y="851091"/>
            <a:ext cx="4949101" cy="1835956"/>
          </a:xfrm>
          <a:prstGeom prst="rect">
            <a:avLst/>
          </a:prstGeom>
          <a:noFill/>
          <a:ln w="9525">
            <a:noFill/>
            <a:miter lim="800000"/>
            <a:headEnd/>
            <a:tailEnd/>
          </a:ln>
        </p:spPr>
      </p:pic>
      <p:sp>
        <p:nvSpPr>
          <p:cNvPr id="18" name="文字方塊 17">
            <a:extLst>
              <a:ext uri="{FF2B5EF4-FFF2-40B4-BE49-F238E27FC236}">
                <a16:creationId xmlns:a16="http://schemas.microsoft.com/office/drawing/2014/main" xmlns=""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2b-p. 61</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first conditional</a:t>
            </a:r>
            <a:endParaRPr lang="zh-TW" altLang="en-US" sz="3200" b="1" dirty="0">
              <a:solidFill>
                <a:schemeClr val="tx1">
                  <a:lumMod val="65000"/>
                  <a:lumOff val="35000"/>
                </a:schemeClr>
              </a:solidFill>
              <a:latin typeface="Calibri" panose="020F0502020204030204" pitchFamily="34" charset="0"/>
            </a:endParaRPr>
          </a:p>
        </p:txBody>
      </p:sp>
      <p:pic>
        <p:nvPicPr>
          <p:cNvPr id="11" name="圖片 10">
            <a:hlinkClick r:id="rId3" action="ppaction://hlinkpres?slideindex=1&amp;slidetitle="/>
            <a:extLst>
              <a:ext uri="{FF2B5EF4-FFF2-40B4-BE49-F238E27FC236}">
                <a16:creationId xmlns:a16="http://schemas.microsoft.com/office/drawing/2014/main" xmlns="" id="{DF116452-95DD-452D-BCB3-132DD1D9DA93}"/>
              </a:ext>
            </a:extLst>
          </p:cNvPr>
          <p:cNvPicPr>
            <a:picLocks noChangeAspect="1"/>
          </p:cNvPicPr>
          <p:nvPr/>
        </p:nvPicPr>
        <p:blipFill rotWithShape="1">
          <a:blip r:embed="rId4" cstate="print"/>
          <a:srcRect l="31588" t="31573" r="31433" b="31745"/>
          <a:stretch/>
        </p:blipFill>
        <p:spPr>
          <a:xfrm>
            <a:off x="5174447" y="2431275"/>
            <a:ext cx="235900" cy="234000"/>
          </a:xfrm>
          <a:prstGeom prst="rect">
            <a:avLst/>
          </a:prstGeom>
        </p:spPr>
      </p:pic>
      <p:sp>
        <p:nvSpPr>
          <p:cNvPr id="6" name="矩形 5">
            <a:extLst>
              <a:ext uri="{FF2B5EF4-FFF2-40B4-BE49-F238E27FC236}">
                <a16:creationId xmlns:a16="http://schemas.microsoft.com/office/drawing/2014/main" xmlns="" id="{F4C9F180-F0B1-4633-AA28-3D721217C721}"/>
              </a:ext>
            </a:extLst>
          </p:cNvPr>
          <p:cNvSpPr/>
          <p:nvPr/>
        </p:nvSpPr>
        <p:spPr>
          <a:xfrm>
            <a:off x="304909" y="284580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Answer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questions.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xmlns="" id="{F410C2BB-B2E8-4058-A61C-BFB034894DE4}"/>
              </a:ext>
            </a:extLst>
          </p:cNvPr>
          <p:cNvSpPr/>
          <p:nvPr/>
        </p:nvSpPr>
        <p:spPr>
          <a:xfrm>
            <a:off x="669526" y="3336146"/>
            <a:ext cx="8124516" cy="2862322"/>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a 	Which verb forms are used to make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first conditional?</a:t>
            </a:r>
          </a:p>
          <a:p>
            <a:pPr marL="358775" indent="-358775">
              <a:spcBef>
                <a:spcPts val="600"/>
              </a:spcBef>
            </a:pPr>
            <a:r>
              <a:rPr lang="en-US" altLang="zh-TW" sz="2000" dirty="0">
                <a:latin typeface="Calibri" panose="020F0502020204030204" pitchFamily="34" charset="0"/>
                <a:cs typeface="Calibri" panose="020F0502020204030204" pitchFamily="34" charset="0"/>
              </a:rPr>
              <a:t>b 	Where can </a:t>
            </a:r>
            <a:r>
              <a:rPr lang="en-US" altLang="zh-TW" sz="2000" i="1" dirty="0">
                <a:latin typeface="Calibri" panose="020F0502020204030204" pitchFamily="34" charset="0"/>
                <a:cs typeface="Calibri" panose="020F0502020204030204" pitchFamily="34" charset="0"/>
              </a:rPr>
              <a:t>if</a:t>
            </a:r>
            <a:r>
              <a:rPr lang="en-US" altLang="zh-TW" sz="2000" dirty="0">
                <a:latin typeface="Calibri" panose="020F0502020204030204" pitchFamily="34" charset="0"/>
                <a:cs typeface="Calibri" panose="020F0502020204030204" pitchFamily="34" charset="0"/>
              </a:rPr>
              <a:t> go in conditional sentences?</a:t>
            </a:r>
          </a:p>
          <a:p>
            <a:pPr marL="358775" indent="-358775">
              <a:spcBef>
                <a:spcPts val="600"/>
              </a:spcBef>
            </a:pPr>
            <a:r>
              <a:rPr lang="en-US" altLang="zh-TW" sz="2000" dirty="0">
                <a:latin typeface="Calibri" panose="020F0502020204030204" pitchFamily="34" charset="0"/>
                <a:cs typeface="Calibri" panose="020F0502020204030204" pitchFamily="34" charset="0"/>
              </a:rPr>
              <a:t>c 	Look at the position of </a:t>
            </a:r>
            <a:r>
              <a:rPr lang="en-US" altLang="zh-TW" sz="2000" i="1" dirty="0">
                <a:latin typeface="Calibri" panose="020F0502020204030204" pitchFamily="34" charset="0"/>
                <a:cs typeface="Calibri" panose="020F0502020204030204" pitchFamily="34" charset="0"/>
              </a:rPr>
              <a:t>if</a:t>
            </a:r>
            <a:r>
              <a:rPr lang="en-US" altLang="zh-TW" sz="2000" dirty="0">
                <a:latin typeface="Calibri" panose="020F0502020204030204" pitchFamily="34" charset="0"/>
                <a:cs typeface="Calibri" panose="020F0502020204030204" pitchFamily="34" charset="0"/>
              </a:rPr>
              <a:t> in the sentences.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When do we use a comma (,)?</a:t>
            </a:r>
          </a:p>
          <a:p>
            <a:pPr marL="358775" indent="-358775">
              <a:spcBef>
                <a:spcPts val="600"/>
              </a:spcBef>
            </a:pPr>
            <a:r>
              <a:rPr lang="en-US" altLang="zh-TW" sz="2000" dirty="0">
                <a:latin typeface="Calibri" panose="020F0502020204030204" pitchFamily="34" charset="0"/>
                <a:cs typeface="Calibri" panose="020F0502020204030204" pitchFamily="34" charset="0"/>
              </a:rPr>
              <a:t>d 	Which of the sentences refers to future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possibility and which refers to something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is generally true?</a:t>
            </a:r>
          </a:p>
          <a:p>
            <a:pPr marL="358775" indent="-358775">
              <a:spcBef>
                <a:spcPts val="600"/>
              </a:spcBef>
            </a:pPr>
            <a:r>
              <a:rPr lang="en-US" altLang="zh-TW" sz="2000" dirty="0">
                <a:latin typeface="Calibri" panose="020F0502020204030204" pitchFamily="34" charset="0"/>
                <a:cs typeface="Calibri" panose="020F0502020204030204" pitchFamily="34" charset="0"/>
              </a:rPr>
              <a:t>e 	Find three sentences with the first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conditional pattern in the news item. Do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sentences refer to future possibility or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something which is generally true?</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xmlns="" id="{AAB40BB7-8C9C-4663-ADE2-F16B79F1F0CB}"/>
              </a:ext>
            </a:extLst>
          </p:cNvPr>
          <p:cNvSpPr/>
          <p:nvPr/>
        </p:nvSpPr>
        <p:spPr>
          <a:xfrm>
            <a:off x="4950572" y="5919371"/>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ABE0A25E-D444-4A57-AD7A-AC8C75058D60}"/>
              </a:ext>
            </a:extLst>
          </p:cNvPr>
          <p:cNvSpPr/>
          <p:nvPr/>
        </p:nvSpPr>
        <p:spPr>
          <a:xfrm>
            <a:off x="304909" y="309431"/>
            <a:ext cx="506847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Find these foods in the photo. Which ones do you eat? How often do you eat them?</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xmlns=""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5-p. 57</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849CBECE-DF68-475F-8E0E-C0A3C9CF384F}"/>
              </a:ext>
            </a:extLst>
          </p:cNvPr>
          <p:cNvSpPr/>
          <p:nvPr/>
        </p:nvSpPr>
        <p:spPr>
          <a:xfrm>
            <a:off x="677309" y="3203153"/>
            <a:ext cx="7819419" cy="2977738"/>
          </a:xfrm>
          <a:prstGeom prst="rect">
            <a:avLst/>
          </a:prstGeom>
        </p:spPr>
        <p:txBody>
          <a:bodyPr wrap="square">
            <a:spAutoFit/>
          </a:bodyPr>
          <a:lstStyle/>
          <a:p>
            <a:pPr>
              <a:spcBef>
                <a:spcPts val="300"/>
              </a:spcBef>
            </a:pPr>
            <a:r>
              <a:rPr lang="en-US" altLang="zh-TW" sz="1700" b="1" dirty="0">
                <a:solidFill>
                  <a:srgbClr val="FF0066"/>
                </a:solidFill>
                <a:latin typeface="Segoe Print" panose="02000600000000000000" pitchFamily="2" charset="0"/>
              </a:rPr>
              <a:t>apple: there are three small green apples visible on the right hand side of the photo</a:t>
            </a:r>
          </a:p>
          <a:p>
            <a:pPr>
              <a:spcBef>
                <a:spcPts val="300"/>
              </a:spcBef>
            </a:pPr>
            <a:r>
              <a:rPr lang="en-US" altLang="zh-TW" sz="1700" b="1" dirty="0">
                <a:solidFill>
                  <a:srgbClr val="FF0066"/>
                </a:solidFill>
                <a:latin typeface="Segoe Print" panose="02000600000000000000" pitchFamily="2" charset="0"/>
              </a:rPr>
              <a:t>carrot: there are many orange carrots arranged vertically and horizontally in the photo </a:t>
            </a:r>
          </a:p>
          <a:p>
            <a:pPr>
              <a:spcBef>
                <a:spcPts val="300"/>
              </a:spcBef>
            </a:pPr>
            <a:r>
              <a:rPr lang="en-US" altLang="zh-TW" sz="1700" b="1" dirty="0">
                <a:solidFill>
                  <a:srgbClr val="FF0066"/>
                </a:solidFill>
                <a:latin typeface="Segoe Print" panose="02000600000000000000" pitchFamily="2" charset="0"/>
              </a:rPr>
              <a:t>green pepper: there are two green peppers visible</a:t>
            </a:r>
          </a:p>
          <a:p>
            <a:pPr marL="358775" indent="-358775">
              <a:spcBef>
                <a:spcPts val="300"/>
              </a:spcBef>
            </a:pPr>
            <a:r>
              <a:rPr lang="en-US" altLang="zh-TW" sz="1700" b="1" dirty="0">
                <a:solidFill>
                  <a:srgbClr val="FF0066"/>
                </a:solidFill>
                <a:latin typeface="Segoe Print" panose="02000600000000000000" pitchFamily="2" charset="0"/>
              </a:rPr>
              <a:t>onion: there is an onion in the top right corner near the apple</a:t>
            </a:r>
          </a:p>
          <a:p>
            <a:pPr marL="358775" indent="-358775">
              <a:spcBef>
                <a:spcPts val="300"/>
              </a:spcBef>
            </a:pPr>
            <a:r>
              <a:rPr lang="en-US" altLang="zh-TW" sz="1700" b="1" dirty="0">
                <a:solidFill>
                  <a:srgbClr val="FF0066"/>
                </a:solidFill>
                <a:latin typeface="Segoe Print" panose="02000600000000000000" pitchFamily="2" charset="0"/>
              </a:rPr>
              <a:t>red pepper: there are three red peppers visible</a:t>
            </a:r>
          </a:p>
          <a:p>
            <a:pPr marL="358775" indent="-358775">
              <a:spcBef>
                <a:spcPts val="300"/>
              </a:spcBef>
            </a:pPr>
            <a:r>
              <a:rPr lang="en-US" altLang="zh-TW" sz="1700" b="1" dirty="0">
                <a:solidFill>
                  <a:srgbClr val="FF0066"/>
                </a:solidFill>
                <a:latin typeface="Segoe Print" panose="02000600000000000000" pitchFamily="2" charset="0"/>
              </a:rPr>
              <a:t>squash: there is one pale </a:t>
            </a:r>
            <a:r>
              <a:rPr lang="en-US" altLang="zh-TW" sz="1700" b="1" dirty="0" err="1">
                <a:solidFill>
                  <a:srgbClr val="FF0066"/>
                </a:solidFill>
                <a:latin typeface="Segoe Print" panose="02000600000000000000" pitchFamily="2" charset="0"/>
              </a:rPr>
              <a:t>coloured</a:t>
            </a:r>
            <a:r>
              <a:rPr lang="en-US" altLang="zh-TW" sz="1700" b="1" dirty="0">
                <a:solidFill>
                  <a:srgbClr val="FF0066"/>
                </a:solidFill>
                <a:latin typeface="Segoe Print" panose="02000600000000000000" pitchFamily="2" charset="0"/>
              </a:rPr>
              <a:t> squash</a:t>
            </a:r>
          </a:p>
          <a:p>
            <a:pPr>
              <a:spcBef>
                <a:spcPts val="300"/>
              </a:spcBef>
            </a:pPr>
            <a:r>
              <a:rPr lang="en-US" altLang="zh-TW" sz="1700" b="1" dirty="0">
                <a:solidFill>
                  <a:srgbClr val="FF0066"/>
                </a:solidFill>
                <a:latin typeface="Segoe Print" panose="02000600000000000000" pitchFamily="2" charset="0"/>
              </a:rPr>
              <a:t>sweet potato: there are several strangely-shaped sweet potatoes </a:t>
            </a:r>
          </a:p>
          <a:p>
            <a:pPr>
              <a:spcBef>
                <a:spcPts val="300"/>
              </a:spcBef>
            </a:pPr>
            <a:r>
              <a:rPr lang="en-US" altLang="zh-TW" sz="1700" b="1" dirty="0">
                <a:solidFill>
                  <a:srgbClr val="FF0066"/>
                </a:solidFill>
                <a:latin typeface="Segoe Print" panose="02000600000000000000" pitchFamily="2" charset="0"/>
              </a:rPr>
              <a:t>In addition there are two pears and two pomegranates.</a:t>
            </a:r>
            <a:endParaRPr lang="zh-TW" altLang="en-US" sz="1700"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7870C775-22B2-475B-B31F-E91D3AAA31E4}"/>
              </a:ext>
            </a:extLst>
          </p:cNvPr>
          <p:cNvSpPr/>
          <p:nvPr/>
        </p:nvSpPr>
        <p:spPr>
          <a:xfrm>
            <a:off x="5489266" y="2606249"/>
            <a:ext cx="3500622"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Some fruit and vegetables are thrown away because they are ‘too ugly’ to sell.</a:t>
            </a:r>
            <a:endParaRPr lang="zh-TW" altLang="en-US" sz="1600" dirty="0">
              <a:solidFill>
                <a:schemeClr val="tx1">
                  <a:lumMod val="85000"/>
                  <a:lumOff val="15000"/>
                </a:schemeClr>
              </a:solidFill>
              <a:latin typeface="Corbel" panose="020B0503020204020204" pitchFamily="34" charset="0"/>
            </a:endParaRPr>
          </a:p>
        </p:txBody>
      </p:sp>
      <p:pic>
        <p:nvPicPr>
          <p:cNvPr id="16" name="Picture 4"/>
          <p:cNvPicPr>
            <a:picLocks noChangeArrowheads="1"/>
          </p:cNvPicPr>
          <p:nvPr/>
        </p:nvPicPr>
        <p:blipFill>
          <a:blip r:embed="rId2" cstate="print"/>
          <a:srcRect/>
          <a:stretch>
            <a:fillRect/>
          </a:stretch>
        </p:blipFill>
        <p:spPr bwMode="auto">
          <a:xfrm>
            <a:off x="5887092" y="0"/>
            <a:ext cx="3256908" cy="2589087"/>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647272" y="1133179"/>
            <a:ext cx="5065159" cy="536053"/>
          </a:xfrm>
          <a:prstGeom prst="rect">
            <a:avLst/>
          </a:prstGeom>
          <a:noFill/>
          <a:ln w="9525">
            <a:noFill/>
            <a:miter lim="800000"/>
            <a:headEnd/>
            <a:tailEnd/>
          </a:ln>
        </p:spPr>
      </p:pic>
    </p:spTree>
    <p:extLst>
      <p:ext uri="{BB962C8B-B14F-4D97-AF65-F5344CB8AC3E}">
        <p14:creationId xmlns:p14="http://schemas.microsoft.com/office/powerpoint/2010/main"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2b-p. 61</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cs typeface="Calibri" panose="020F0502020204030204" pitchFamily="34" charset="0"/>
              </a:rPr>
              <a:t>Exercise 6</a:t>
            </a:r>
            <a:endParaRPr lang="zh-TW" altLang="en-US" dirty="0">
              <a:solidFill>
                <a:srgbClr val="FF0066"/>
              </a:solidFill>
              <a:latin typeface="Segoe Print" panose="02000600000000000000" pitchFamily="2" charset="0"/>
              <a:cs typeface="Calibri" panose="020F0502020204030204" pitchFamily="34" charset="0"/>
            </a:endParaRPr>
          </a:p>
        </p:txBody>
      </p:sp>
      <p:sp>
        <p:nvSpPr>
          <p:cNvPr id="6" name="矩形 5">
            <a:extLst>
              <a:ext uri="{FF2B5EF4-FFF2-40B4-BE49-F238E27FC236}">
                <a16:creationId xmlns:a16="http://schemas.microsoft.com/office/drawing/2014/main" xmlns="" id="{4CFB1858-AF11-4CC8-8958-80F81D02A75E}"/>
              </a:ext>
            </a:extLst>
          </p:cNvPr>
          <p:cNvSpPr/>
          <p:nvPr/>
        </p:nvSpPr>
        <p:spPr>
          <a:xfrm>
            <a:off x="304909" y="917322"/>
            <a:ext cx="8489133" cy="3493264"/>
          </a:xfrm>
          <a:prstGeom prst="rect">
            <a:avLst/>
          </a:prstGeom>
        </p:spPr>
        <p:txBody>
          <a:bodyPr wrap="square">
            <a:spAutoFit/>
          </a:bodyPr>
          <a:lstStyle/>
          <a:p>
            <a:pPr marL="361950" indent="-361950">
              <a:spcBef>
                <a:spcPts val="600"/>
              </a:spcBef>
            </a:pPr>
            <a:r>
              <a:rPr lang="en-US" altLang="zh-TW" sz="1600" b="1" dirty="0">
                <a:solidFill>
                  <a:srgbClr val="FF0066"/>
                </a:solidFill>
                <a:latin typeface="Segoe Print" panose="02000600000000000000" pitchFamily="2" charset="0"/>
              </a:rPr>
              <a:t>a 	</a:t>
            </a:r>
            <a:r>
              <a:rPr lang="en-US" altLang="zh-TW" sz="1600" b="1" i="1" dirty="0">
                <a:solidFill>
                  <a:srgbClr val="FF0066"/>
                </a:solidFill>
                <a:latin typeface="Segoe Print" panose="02000600000000000000" pitchFamily="2" charset="0"/>
              </a:rPr>
              <a:t>If</a:t>
            </a:r>
            <a:r>
              <a:rPr lang="en-US" altLang="zh-TW" sz="1600" b="1" dirty="0">
                <a:solidFill>
                  <a:srgbClr val="FF0066"/>
                </a:solidFill>
                <a:latin typeface="Segoe Print" panose="02000600000000000000" pitchFamily="2" charset="0"/>
              </a:rPr>
              <a:t> + present simple, </a:t>
            </a:r>
            <a:r>
              <a:rPr lang="en-US" altLang="zh-TW" sz="1600" b="1" i="1" dirty="0">
                <a:solidFill>
                  <a:srgbClr val="FF0066"/>
                </a:solidFill>
                <a:latin typeface="Segoe Print" panose="02000600000000000000" pitchFamily="2" charset="0"/>
              </a:rPr>
              <a:t>will</a:t>
            </a:r>
            <a:r>
              <a:rPr lang="en-US" altLang="zh-TW" sz="1600" b="1" dirty="0">
                <a:solidFill>
                  <a:srgbClr val="FF0066"/>
                </a:solidFill>
                <a:latin typeface="Segoe Print" panose="02000600000000000000" pitchFamily="2" charset="0"/>
              </a:rPr>
              <a:t> + infinitive without </a:t>
            </a:r>
            <a:r>
              <a:rPr lang="en-US" altLang="zh-TW" sz="1600" b="1" i="1" dirty="0">
                <a:solidFill>
                  <a:srgbClr val="FF0066"/>
                </a:solidFill>
                <a:latin typeface="Segoe Print" panose="02000600000000000000" pitchFamily="2" charset="0"/>
              </a:rPr>
              <a:t>to</a:t>
            </a:r>
          </a:p>
          <a:p>
            <a:pPr marL="361950" indent="-361950">
              <a:spcBef>
                <a:spcPts val="600"/>
              </a:spcBef>
            </a:pPr>
            <a:r>
              <a:rPr lang="en-US" altLang="zh-TW" sz="1600" b="1" dirty="0">
                <a:solidFill>
                  <a:srgbClr val="FF0066"/>
                </a:solidFill>
                <a:latin typeface="Segoe Print" panose="02000600000000000000" pitchFamily="2" charset="0"/>
              </a:rPr>
              <a:t>b 	at the start or in the middle, joining the two clauses</a:t>
            </a:r>
          </a:p>
          <a:p>
            <a:pPr marL="361950" indent="-361950">
              <a:spcBef>
                <a:spcPts val="600"/>
              </a:spcBef>
            </a:pPr>
            <a:r>
              <a:rPr lang="en-US" altLang="zh-TW" sz="1600" b="1" dirty="0">
                <a:solidFill>
                  <a:srgbClr val="FF0066"/>
                </a:solidFill>
                <a:latin typeface="Segoe Print" panose="02000600000000000000" pitchFamily="2" charset="0"/>
              </a:rPr>
              <a:t>c 	We use a comma when </a:t>
            </a:r>
            <a:r>
              <a:rPr lang="en-US" altLang="zh-TW" sz="1600" b="1" i="1" dirty="0">
                <a:solidFill>
                  <a:srgbClr val="FF0066"/>
                </a:solidFill>
                <a:latin typeface="Segoe Print" panose="02000600000000000000" pitchFamily="2" charset="0"/>
              </a:rPr>
              <a:t>if</a:t>
            </a:r>
            <a:r>
              <a:rPr lang="en-US" altLang="zh-TW" sz="1600" b="1" dirty="0">
                <a:solidFill>
                  <a:srgbClr val="FF0066"/>
                </a:solidFill>
                <a:latin typeface="Segoe Print" panose="02000600000000000000" pitchFamily="2" charset="0"/>
              </a:rPr>
              <a:t> is used at the start.</a:t>
            </a:r>
          </a:p>
          <a:p>
            <a:pPr marL="361950" indent="-361950">
              <a:spcBef>
                <a:spcPts val="600"/>
              </a:spcBef>
            </a:pPr>
            <a:r>
              <a:rPr lang="en-US" altLang="zh-TW" sz="1600" b="1" dirty="0">
                <a:solidFill>
                  <a:srgbClr val="FF0066"/>
                </a:solidFill>
                <a:latin typeface="Segoe Print" panose="02000600000000000000" pitchFamily="2" charset="0"/>
              </a:rPr>
              <a:t>d 	Sentence 2 refers to future possibility and sentence 1 refers to something which is generally true.</a:t>
            </a:r>
          </a:p>
          <a:p>
            <a:pPr marL="361950" indent="-361950">
              <a:spcBef>
                <a:spcPts val="600"/>
              </a:spcBef>
            </a:pPr>
            <a:r>
              <a:rPr lang="en-US" altLang="zh-TW" sz="1600" b="1" dirty="0">
                <a:solidFill>
                  <a:srgbClr val="FF0066"/>
                </a:solidFill>
                <a:latin typeface="Segoe Print" panose="02000600000000000000" pitchFamily="2" charset="0"/>
              </a:rPr>
              <a:t>e 	1 </a:t>
            </a:r>
            <a:r>
              <a:rPr lang="en-US" altLang="zh-TW" sz="1600" b="1" i="1" dirty="0">
                <a:solidFill>
                  <a:srgbClr val="FF0066"/>
                </a:solidFill>
                <a:latin typeface="Segoe Print" panose="02000600000000000000" pitchFamily="2" charset="0"/>
              </a:rPr>
              <a:t>if you are less interested in a certain food, you will eat less of it </a:t>
            </a:r>
          </a:p>
          <a:p>
            <a:pPr marL="361950" indent="-361950">
              <a:spcBef>
                <a:spcPts val="600"/>
              </a:spcBef>
            </a:pPr>
            <a:r>
              <a:rPr lang="en-US" altLang="zh-TW" sz="1600" b="1" i="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(something which is generally true)</a:t>
            </a:r>
          </a:p>
          <a:p>
            <a:pPr marL="361950" indent="-361950">
              <a:spcBef>
                <a:spcPts val="600"/>
              </a:spcBef>
            </a:pPr>
            <a:r>
              <a:rPr lang="en-US" altLang="zh-TW" sz="1600" b="1" dirty="0">
                <a:solidFill>
                  <a:srgbClr val="FF0066"/>
                </a:solidFill>
                <a:latin typeface="Segoe Print" panose="02000600000000000000" pitchFamily="2" charset="0"/>
              </a:rPr>
              <a:t>	2 </a:t>
            </a:r>
            <a:r>
              <a:rPr lang="en-US" altLang="zh-TW" sz="1600" b="1" i="1" dirty="0">
                <a:solidFill>
                  <a:srgbClr val="FF0066"/>
                </a:solidFill>
                <a:latin typeface="Segoe Print" panose="02000600000000000000" pitchFamily="2" charset="0"/>
              </a:rPr>
              <a:t>if you just imagine eating a specific food, your interest in it will drop </a:t>
            </a:r>
          </a:p>
          <a:p>
            <a:pPr marL="361950" indent="-361950">
              <a:spcBef>
                <a:spcPts val="600"/>
              </a:spcBef>
            </a:pPr>
            <a:r>
              <a:rPr lang="en-US" altLang="zh-TW" sz="1600" b="1" i="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(something which is generally true)</a:t>
            </a:r>
          </a:p>
          <a:p>
            <a:pPr marL="361950" indent="-361950">
              <a:spcBef>
                <a:spcPts val="600"/>
              </a:spcBef>
            </a:pPr>
            <a:r>
              <a:rPr lang="en-US" altLang="zh-TW" sz="1600" b="1" dirty="0">
                <a:solidFill>
                  <a:srgbClr val="FF0066"/>
                </a:solidFill>
                <a:latin typeface="Segoe Print" panose="02000600000000000000" pitchFamily="2" charset="0"/>
              </a:rPr>
              <a:t>	3 </a:t>
            </a:r>
            <a:r>
              <a:rPr lang="en-US" altLang="zh-TW" sz="1600" b="1" i="1" dirty="0">
                <a:solidFill>
                  <a:srgbClr val="FF0066"/>
                </a:solidFill>
                <a:latin typeface="Segoe Print" panose="02000600000000000000" pitchFamily="2" charset="0"/>
              </a:rPr>
              <a:t>if you force yourself to think about chewing and swallowing food, you’ll  </a:t>
            </a:r>
          </a:p>
          <a:p>
            <a:pPr marL="361950" indent="-361950">
              <a:spcBef>
                <a:spcPts val="600"/>
              </a:spcBef>
            </a:pPr>
            <a:r>
              <a:rPr lang="en-US" altLang="zh-TW" sz="1600" b="1" i="1" dirty="0">
                <a:solidFill>
                  <a:srgbClr val="FF0066"/>
                </a:solidFill>
                <a:latin typeface="Segoe Print" panose="02000600000000000000" pitchFamily="2" charset="0"/>
              </a:rPr>
              <a:t>       actually reduce your desire to eat </a:t>
            </a:r>
            <a:r>
              <a:rPr lang="en-US" altLang="zh-TW" sz="1600" b="1" dirty="0">
                <a:solidFill>
                  <a:srgbClr val="FF0066"/>
                </a:solidFill>
                <a:latin typeface="Segoe Print" panose="02000600000000000000" pitchFamily="2" charset="0"/>
              </a:rPr>
              <a:t>(future possibility)</a:t>
            </a:r>
            <a:endParaRPr lang="zh-TW" altLang="en-US" sz="16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wipe(left)">
                                      <p:cBhvr>
                                        <p:cTn id="35" dur="500"/>
                                        <p:tgtEl>
                                          <p:spTgt spid="6">
                                            <p:txEl>
                                              <p:pRg st="6" end="6"/>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wipe(left)">
                                      <p:cBhvr>
                                        <p:cTn id="38" dur="500"/>
                                        <p:tgtEl>
                                          <p:spTgt spid="6">
                                            <p:txEl>
                                              <p:pRg st="7" end="7"/>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wipe(left)">
                                      <p:cBhvr>
                                        <p:cTn id="41" dur="500"/>
                                        <p:tgtEl>
                                          <p:spTgt spid="6">
                                            <p:txEl>
                                              <p:pRg st="8" end="8"/>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wipe(left)">
                                      <p:cBhvr>
                                        <p:cTn id="4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xmlns="" id="{247C47A1-85B5-4231-AF1E-899FB19A78ED}"/>
              </a:ext>
            </a:extLst>
          </p:cNvPr>
          <p:cNvSpPr/>
          <p:nvPr/>
        </p:nvSpPr>
        <p:spPr>
          <a:xfrm>
            <a:off x="658894" y="1437729"/>
            <a:ext cx="8124516" cy="3785652"/>
          </a:xfrm>
          <a:prstGeom prst="rect">
            <a:avLst/>
          </a:prstGeom>
        </p:spPr>
        <p:txBody>
          <a:bodyPr wrap="square">
            <a:spAutoFit/>
          </a:bodyPr>
          <a:lstStyle/>
          <a:p>
            <a:pPr marL="358775" indent="-358775">
              <a:spcBef>
                <a:spcPts val="1200"/>
              </a:spcBef>
            </a:pPr>
            <a:r>
              <a:rPr lang="en-US" altLang="zh-TW" sz="2000" dirty="0">
                <a:latin typeface="Calibri" panose="020F0502020204030204" pitchFamily="34" charset="0"/>
                <a:cs typeface="Calibri" panose="020F0502020204030204" pitchFamily="34" charset="0"/>
              </a:rPr>
              <a:t>1 	If you _________________ (believe) in yourself, you __________________________________________ (be) more successful.</a:t>
            </a:r>
          </a:p>
          <a:p>
            <a:pPr marL="358775" indent="-358775">
              <a:spcBef>
                <a:spcPts val="1200"/>
              </a:spcBef>
            </a:pPr>
            <a:r>
              <a:rPr lang="en-US" altLang="zh-TW" sz="2000" dirty="0">
                <a:latin typeface="Calibri" panose="020F0502020204030204" pitchFamily="34" charset="0"/>
                <a:cs typeface="Calibri" panose="020F0502020204030204" pitchFamily="34" charset="0"/>
              </a:rPr>
              <a:t>2 	I _________________ (need) a lot of willpower if I ________________________ (want) to give up chocolate.</a:t>
            </a:r>
          </a:p>
          <a:p>
            <a:pPr marL="358775" indent="-358775">
              <a:spcBef>
                <a:spcPts val="1200"/>
              </a:spcBef>
            </a:pPr>
            <a:r>
              <a:rPr lang="en-US" altLang="zh-TW" sz="2000" dirty="0">
                <a:latin typeface="Calibri" panose="020F0502020204030204" pitchFamily="34" charset="0"/>
                <a:cs typeface="Calibri" panose="020F0502020204030204" pitchFamily="34" charset="0"/>
              </a:rPr>
              <a:t>3	If you _______________ (not buy) snacks, you ________________________________ (not be able) to eat them.</a:t>
            </a:r>
          </a:p>
          <a:p>
            <a:pPr marL="358775" indent="-358775">
              <a:spcBef>
                <a:spcPts val="1200"/>
              </a:spcBef>
            </a:pPr>
            <a:r>
              <a:rPr lang="en-US" altLang="zh-TW" sz="2000" dirty="0">
                <a:latin typeface="Calibri" panose="020F0502020204030204" pitchFamily="34" charset="0"/>
                <a:cs typeface="Calibri" panose="020F0502020204030204" pitchFamily="34" charset="0"/>
              </a:rPr>
              <a:t>4 	If you _______________ (find) any more information, ___________________________________ (you / let) me know?</a:t>
            </a:r>
          </a:p>
          <a:p>
            <a:pPr marL="358775" indent="-358775">
              <a:spcBef>
                <a:spcPts val="1200"/>
              </a:spcBef>
            </a:pPr>
            <a:r>
              <a:rPr lang="en-US" altLang="zh-TW" sz="2000" dirty="0">
                <a:latin typeface="Calibri" panose="020F0502020204030204" pitchFamily="34" charset="0"/>
                <a:cs typeface="Calibri" panose="020F0502020204030204" pitchFamily="34" charset="0"/>
              </a:rPr>
              <a:t>5 	If you _______________ (reduce) the amount of food on your plate, you _______________________________________ (lose) weight.</a:t>
            </a:r>
          </a:p>
        </p:txBody>
      </p:sp>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1015663"/>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the present simple and </a:t>
            </a:r>
            <a:r>
              <a:rPr lang="en-US" altLang="zh-TW" sz="2000" i="1" dirty="0">
                <a:latin typeface="Calibri" panose="020F0502020204030204" pitchFamily="34" charset="0"/>
                <a:cs typeface="Calibri" panose="020F0502020204030204" pitchFamily="34" charset="0"/>
              </a:rPr>
              <a:t>will</a:t>
            </a:r>
            <a:r>
              <a:rPr lang="en-US" altLang="zh-TW" sz="2000" dirty="0">
                <a:latin typeface="Calibri" panose="020F0502020204030204" pitchFamily="34" charset="0"/>
                <a:cs typeface="Calibri" panose="020F0502020204030204" pitchFamily="34" charset="0"/>
              </a:rPr>
              <a:t> + infinitive. Which sentences refer to future possibility and which refer to something which is generally true?</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xmlns="" id="{08250808-5983-4994-9857-55DAEF0A02CB}"/>
              </a:ext>
            </a:extLst>
          </p:cNvPr>
          <p:cNvSpPr/>
          <p:nvPr/>
        </p:nvSpPr>
        <p:spPr>
          <a:xfrm>
            <a:off x="2368235" y="1482369"/>
            <a:ext cx="936475"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believe</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E3CC69EC-DBDE-4372-A645-CF1B8909B777}"/>
              </a:ext>
            </a:extLst>
          </p:cNvPr>
          <p:cNvSpPr/>
          <p:nvPr/>
        </p:nvSpPr>
        <p:spPr>
          <a:xfrm>
            <a:off x="1187458" y="1775829"/>
            <a:ext cx="4907113"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r>
              <a:rPr lang="en-US" altLang="zh-TW" b="1" dirty="0" err="1">
                <a:solidFill>
                  <a:srgbClr val="FF0066"/>
                </a:solidFill>
                <a:latin typeface="Segoe Print" panose="02000600000000000000" pitchFamily="2" charset="0"/>
              </a:rPr>
              <a:t>ll</a:t>
            </a:r>
            <a:r>
              <a:rPr lang="en-US" altLang="zh-TW" b="1" dirty="0">
                <a:solidFill>
                  <a:srgbClr val="FF0066"/>
                </a:solidFill>
                <a:latin typeface="Segoe Print" panose="02000600000000000000" pitchFamily="2" charset="0"/>
              </a:rPr>
              <a:t> be (something which is generally true)</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xmlns="" id="{0DE2C4C4-22C7-4767-A1B2-CC7156B4A612}"/>
              </a:ext>
            </a:extLst>
          </p:cNvPr>
          <p:cNvSpPr/>
          <p:nvPr/>
        </p:nvSpPr>
        <p:spPr>
          <a:xfrm>
            <a:off x="1705723" y="2248750"/>
            <a:ext cx="1008609"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r>
              <a:rPr lang="en-US" altLang="zh-TW" b="1" dirty="0" err="1">
                <a:solidFill>
                  <a:srgbClr val="FF0066"/>
                </a:solidFill>
                <a:latin typeface="Segoe Print" panose="02000600000000000000" pitchFamily="2" charset="0"/>
              </a:rPr>
              <a:t>ll</a:t>
            </a:r>
            <a:r>
              <a:rPr lang="en-US" altLang="zh-TW" b="1" dirty="0">
                <a:solidFill>
                  <a:srgbClr val="FF0066"/>
                </a:solidFill>
                <a:latin typeface="Segoe Print" panose="02000600000000000000" pitchFamily="2" charset="0"/>
              </a:rPr>
              <a:t> need</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xmlns="" id="{BB1CFC07-DF4D-4F3A-810A-8E139DBD56D0}"/>
              </a:ext>
            </a:extLst>
          </p:cNvPr>
          <p:cNvSpPr/>
          <p:nvPr/>
        </p:nvSpPr>
        <p:spPr>
          <a:xfrm>
            <a:off x="1197984" y="2539639"/>
            <a:ext cx="2972289"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want (future possibility)</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xmlns="" id="{68AE4AE4-111B-45DD-A118-D8DD58026349}"/>
              </a:ext>
            </a:extLst>
          </p:cNvPr>
          <p:cNvSpPr/>
          <p:nvPr/>
        </p:nvSpPr>
        <p:spPr>
          <a:xfrm>
            <a:off x="2018781" y="3026134"/>
            <a:ext cx="1285929" cy="369332"/>
          </a:xfrm>
          <a:prstGeom prst="rect">
            <a:avLst/>
          </a:prstGeom>
        </p:spPr>
        <p:txBody>
          <a:bodyPr wrap="none">
            <a:spAutoFit/>
          </a:bodyPr>
          <a:lstStyle/>
          <a:p>
            <a:r>
              <a:rPr lang="en-US" altLang="zh-TW" b="1" dirty="0">
                <a:solidFill>
                  <a:srgbClr val="FF0066"/>
                </a:solidFill>
                <a:latin typeface="Segoe Print" panose="02000600000000000000" pitchFamily="2" charset="0"/>
              </a:rPr>
              <a:t>don’t buy</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xmlns="" id="{66C73196-618B-4549-BE19-77122BC90220}"/>
              </a:ext>
            </a:extLst>
          </p:cNvPr>
          <p:cNvSpPr/>
          <p:nvPr/>
        </p:nvSpPr>
        <p:spPr>
          <a:xfrm>
            <a:off x="1197984" y="3309762"/>
            <a:ext cx="3918060" cy="369332"/>
          </a:xfrm>
          <a:prstGeom prst="rect">
            <a:avLst/>
          </a:prstGeom>
        </p:spPr>
        <p:txBody>
          <a:bodyPr wrap="none">
            <a:spAutoFit/>
          </a:bodyPr>
          <a:lstStyle/>
          <a:p>
            <a:r>
              <a:rPr lang="en-US" altLang="zh-TW" b="1" dirty="0">
                <a:solidFill>
                  <a:srgbClr val="FF0066"/>
                </a:solidFill>
                <a:latin typeface="Segoe Print" panose="02000600000000000000" pitchFamily="2" charset="0"/>
              </a:rPr>
              <a:t>won’t be able (future possibility)</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xmlns="" id="{44C9A63D-AF7F-4AD1-B27B-119629763840}"/>
              </a:ext>
            </a:extLst>
          </p:cNvPr>
          <p:cNvSpPr/>
          <p:nvPr/>
        </p:nvSpPr>
        <p:spPr>
          <a:xfrm>
            <a:off x="2284614" y="3775985"/>
            <a:ext cx="639919" cy="369332"/>
          </a:xfrm>
          <a:prstGeom prst="rect">
            <a:avLst/>
          </a:prstGeom>
        </p:spPr>
        <p:txBody>
          <a:bodyPr wrap="none">
            <a:spAutoFit/>
          </a:bodyPr>
          <a:lstStyle/>
          <a:p>
            <a:r>
              <a:rPr lang="en-US" altLang="zh-TW" b="1" dirty="0">
                <a:solidFill>
                  <a:srgbClr val="FF0066"/>
                </a:solidFill>
                <a:latin typeface="Segoe Print" panose="02000600000000000000" pitchFamily="2" charset="0"/>
              </a:rPr>
              <a:t>find</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xmlns="" id="{739DF503-535E-4222-BA38-007FA53A3F25}"/>
              </a:ext>
            </a:extLst>
          </p:cNvPr>
          <p:cNvSpPr/>
          <p:nvPr/>
        </p:nvSpPr>
        <p:spPr>
          <a:xfrm>
            <a:off x="1533969" y="4079014"/>
            <a:ext cx="3661580" cy="369332"/>
          </a:xfrm>
          <a:prstGeom prst="rect">
            <a:avLst/>
          </a:prstGeom>
        </p:spPr>
        <p:txBody>
          <a:bodyPr wrap="none">
            <a:spAutoFit/>
          </a:bodyPr>
          <a:lstStyle/>
          <a:p>
            <a:r>
              <a:rPr lang="en-US" altLang="zh-TW" b="1" dirty="0">
                <a:solidFill>
                  <a:srgbClr val="FF0066"/>
                </a:solidFill>
                <a:latin typeface="Segoe Print" panose="02000600000000000000" pitchFamily="2" charset="0"/>
              </a:rPr>
              <a:t>will you let (future possibility)</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08250808-5983-4994-9857-55DAEF0A02CB}"/>
              </a:ext>
            </a:extLst>
          </p:cNvPr>
          <p:cNvSpPr/>
          <p:nvPr/>
        </p:nvSpPr>
        <p:spPr>
          <a:xfrm>
            <a:off x="2247770" y="4559250"/>
            <a:ext cx="952505" cy="369332"/>
          </a:xfrm>
          <a:prstGeom prst="rect">
            <a:avLst/>
          </a:prstGeom>
        </p:spPr>
        <p:txBody>
          <a:bodyPr wrap="none">
            <a:spAutoFit/>
          </a:bodyPr>
          <a:lstStyle/>
          <a:p>
            <a:r>
              <a:rPr lang="en-US" altLang="zh-TW" b="1" dirty="0">
                <a:solidFill>
                  <a:srgbClr val="FF0066"/>
                </a:solidFill>
                <a:latin typeface="Segoe Print" panose="02000600000000000000" pitchFamily="2" charset="0"/>
              </a:rPr>
              <a:t>reduce</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xmlns="" id="{E3CC69EC-DBDE-4372-A645-CF1B8909B777}"/>
              </a:ext>
            </a:extLst>
          </p:cNvPr>
          <p:cNvSpPr/>
          <p:nvPr/>
        </p:nvSpPr>
        <p:spPr>
          <a:xfrm>
            <a:off x="1088144" y="4873975"/>
            <a:ext cx="5006427"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’ll lose (something which is generally true)</a:t>
            </a:r>
          </a:p>
        </p:txBody>
      </p:sp>
      <p:sp>
        <p:nvSpPr>
          <p:cNvPr id="24" name="矩形 23">
            <a:extLst>
              <a:ext uri="{FF2B5EF4-FFF2-40B4-BE49-F238E27FC236}">
                <a16:creationId xmlns:a16="http://schemas.microsoft.com/office/drawing/2014/main" xmlns="" id="{E4E2AAF6-F150-44BB-AFEC-A15B28273183}"/>
              </a:ext>
            </a:extLst>
          </p:cNvPr>
          <p:cNvSpPr/>
          <p:nvPr/>
        </p:nvSpPr>
        <p:spPr>
          <a:xfrm>
            <a:off x="1088144" y="5203244"/>
            <a:ext cx="7765157"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Note this could also be used for future possibility. It’s the context that makes it clear.</a:t>
            </a:r>
          </a:p>
        </p:txBody>
      </p:sp>
    </p:spTree>
    <p:extLst>
      <p:ext uri="{BB962C8B-B14F-4D97-AF65-F5344CB8AC3E}">
        <p14:creationId xmlns:p14="http://schemas.microsoft.com/office/powerpoint/2010/main"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9" grpId="0"/>
      <p:bldP spid="21" grpId="0"/>
      <p:bldP spid="22" grpId="0"/>
      <p:bldP spid="23" grpId="0"/>
      <p:bldP spid="17" grpId="0"/>
      <p:bldP spid="20"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xmlns="" id="{247C47A1-85B5-4231-AF1E-899FB19A78ED}"/>
              </a:ext>
            </a:extLst>
          </p:cNvPr>
          <p:cNvSpPr/>
          <p:nvPr/>
        </p:nvSpPr>
        <p:spPr>
          <a:xfrm>
            <a:off x="648261" y="650920"/>
            <a:ext cx="8124516" cy="2246769"/>
          </a:xfrm>
          <a:prstGeom prst="rect">
            <a:avLst/>
          </a:prstGeom>
        </p:spPr>
        <p:txBody>
          <a:bodyPr wrap="square">
            <a:spAutoFit/>
          </a:bodyPr>
          <a:lstStyle/>
          <a:p>
            <a:pPr marL="358775" indent="-358775">
              <a:spcBef>
                <a:spcPts val="1200"/>
              </a:spcBef>
            </a:pPr>
            <a:r>
              <a:rPr lang="en-US" altLang="zh-TW" sz="2000" dirty="0">
                <a:latin typeface="Calibri" panose="020F0502020204030204" pitchFamily="34" charset="0"/>
                <a:cs typeface="Calibri" panose="020F0502020204030204" pitchFamily="34" charset="0"/>
              </a:rPr>
              <a:t>6 	I _______________ (give up) junk food if you ______________________ (do) too.</a:t>
            </a:r>
          </a:p>
          <a:p>
            <a:pPr marL="358775" indent="-358775">
              <a:spcBef>
                <a:spcPts val="1200"/>
              </a:spcBef>
            </a:pPr>
            <a:r>
              <a:rPr lang="en-US" altLang="zh-TW" sz="2000" dirty="0">
                <a:latin typeface="Calibri" panose="020F0502020204030204" pitchFamily="34" charset="0"/>
                <a:cs typeface="Calibri" panose="020F0502020204030204" pitchFamily="34" charset="0"/>
              </a:rPr>
              <a:t>7 	If I _______________ (not try) it, _______________________________ (never know).</a:t>
            </a:r>
          </a:p>
          <a:p>
            <a:pPr marL="358775" indent="-358775">
              <a:spcBef>
                <a:spcPts val="1200"/>
              </a:spcBef>
            </a:pPr>
            <a:r>
              <a:rPr lang="en-US" altLang="zh-TW" sz="2000" dirty="0">
                <a:latin typeface="Calibri" panose="020F0502020204030204" pitchFamily="34" charset="0"/>
                <a:cs typeface="Calibri" panose="020F0502020204030204" pitchFamily="34" charset="0"/>
              </a:rPr>
              <a:t>8 	 ______________ we ______________ (eat) less if we _____________________________________ (use) smaller plates?</a:t>
            </a:r>
            <a:endParaRPr lang="zh-TW" altLang="en-US" sz="2000" dirty="0">
              <a:latin typeface="Calibri" panose="020F0502020204030204" pitchFamily="34" charset="0"/>
              <a:cs typeface="Calibri" panose="020F0502020204030204" pitchFamily="34" charset="0"/>
            </a:endParaRPr>
          </a:p>
        </p:txBody>
      </p:sp>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28" name="矩形 27">
            <a:extLst>
              <a:ext uri="{FF2B5EF4-FFF2-40B4-BE49-F238E27FC236}">
                <a16:creationId xmlns:a16="http://schemas.microsoft.com/office/drawing/2014/main" xmlns="" id="{1AA7EBCE-4FBC-4672-B1EB-94455B7C760A}"/>
              </a:ext>
            </a:extLst>
          </p:cNvPr>
          <p:cNvSpPr/>
          <p:nvPr/>
        </p:nvSpPr>
        <p:spPr>
          <a:xfrm>
            <a:off x="1501459" y="709665"/>
            <a:ext cx="1289135"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r>
              <a:rPr lang="en-US" altLang="zh-TW" b="1" dirty="0" err="1">
                <a:solidFill>
                  <a:srgbClr val="FF0066"/>
                </a:solidFill>
                <a:latin typeface="Segoe Print" panose="02000600000000000000" pitchFamily="2" charset="0"/>
              </a:rPr>
              <a:t>ll</a:t>
            </a:r>
            <a:r>
              <a:rPr lang="en-US" altLang="zh-TW" b="1" dirty="0">
                <a:solidFill>
                  <a:srgbClr val="FF0066"/>
                </a:solidFill>
                <a:latin typeface="Segoe Print" panose="02000600000000000000" pitchFamily="2" charset="0"/>
              </a:rPr>
              <a:t> give up</a:t>
            </a:r>
            <a:endParaRPr lang="zh-TW" altLang="en-US" b="1" dirty="0">
              <a:solidFill>
                <a:srgbClr val="FF0066"/>
              </a:solidFill>
              <a:latin typeface="Segoe Print" panose="02000600000000000000" pitchFamily="2" charset="0"/>
            </a:endParaRPr>
          </a:p>
        </p:txBody>
      </p:sp>
      <p:sp>
        <p:nvSpPr>
          <p:cNvPr id="29" name="矩形 28">
            <a:extLst>
              <a:ext uri="{FF2B5EF4-FFF2-40B4-BE49-F238E27FC236}">
                <a16:creationId xmlns:a16="http://schemas.microsoft.com/office/drawing/2014/main" xmlns="" id="{1AA7EBCE-4FBC-4672-B1EB-94455B7C760A}"/>
              </a:ext>
            </a:extLst>
          </p:cNvPr>
          <p:cNvSpPr/>
          <p:nvPr/>
        </p:nvSpPr>
        <p:spPr>
          <a:xfrm>
            <a:off x="5863314" y="708197"/>
            <a:ext cx="2656496" cy="369332"/>
          </a:xfrm>
          <a:prstGeom prst="rect">
            <a:avLst/>
          </a:prstGeom>
        </p:spPr>
        <p:txBody>
          <a:bodyPr wrap="none">
            <a:spAutoFit/>
          </a:bodyPr>
          <a:lstStyle/>
          <a:p>
            <a:r>
              <a:rPr lang="en-US" altLang="zh-TW" b="1" dirty="0">
                <a:solidFill>
                  <a:srgbClr val="FF0066"/>
                </a:solidFill>
                <a:latin typeface="Segoe Print" panose="02000600000000000000" pitchFamily="2" charset="0"/>
              </a:rPr>
              <a:t>do (future possibility)</a:t>
            </a:r>
            <a:endParaRPr lang="zh-TW" altLang="en-US" b="1" dirty="0">
              <a:solidFill>
                <a:srgbClr val="FF0066"/>
              </a:solidFill>
              <a:latin typeface="Segoe Print" panose="02000600000000000000" pitchFamily="2" charset="0"/>
            </a:endParaRPr>
          </a:p>
        </p:txBody>
      </p:sp>
      <p:sp>
        <p:nvSpPr>
          <p:cNvPr id="30" name="矩形 29">
            <a:extLst>
              <a:ext uri="{FF2B5EF4-FFF2-40B4-BE49-F238E27FC236}">
                <a16:creationId xmlns:a16="http://schemas.microsoft.com/office/drawing/2014/main" xmlns="" id="{1AA7EBCE-4FBC-4672-B1EB-94455B7C760A}"/>
              </a:ext>
            </a:extLst>
          </p:cNvPr>
          <p:cNvSpPr/>
          <p:nvPr/>
        </p:nvSpPr>
        <p:spPr>
          <a:xfrm>
            <a:off x="1603717" y="1469597"/>
            <a:ext cx="1234633" cy="369332"/>
          </a:xfrm>
          <a:prstGeom prst="rect">
            <a:avLst/>
          </a:prstGeom>
        </p:spPr>
        <p:txBody>
          <a:bodyPr wrap="none">
            <a:spAutoFit/>
          </a:bodyPr>
          <a:lstStyle/>
          <a:p>
            <a:r>
              <a:rPr lang="en-US" altLang="zh-TW" b="1" dirty="0">
                <a:solidFill>
                  <a:srgbClr val="FF0066"/>
                </a:solidFill>
                <a:latin typeface="Segoe Print" panose="02000600000000000000" pitchFamily="2" charset="0"/>
              </a:rPr>
              <a:t>don’t try</a:t>
            </a:r>
            <a:endParaRPr lang="zh-TW" altLang="en-US" b="1" dirty="0">
              <a:solidFill>
                <a:srgbClr val="FF0066"/>
              </a:solidFill>
              <a:latin typeface="Segoe Print" panose="02000600000000000000" pitchFamily="2" charset="0"/>
            </a:endParaRPr>
          </a:p>
        </p:txBody>
      </p:sp>
      <p:sp>
        <p:nvSpPr>
          <p:cNvPr id="31" name="矩形 30">
            <a:extLst>
              <a:ext uri="{FF2B5EF4-FFF2-40B4-BE49-F238E27FC236}">
                <a16:creationId xmlns:a16="http://schemas.microsoft.com/office/drawing/2014/main" xmlns="" id="{1AA7EBCE-4FBC-4672-B1EB-94455B7C760A}"/>
              </a:ext>
            </a:extLst>
          </p:cNvPr>
          <p:cNvSpPr/>
          <p:nvPr/>
        </p:nvSpPr>
        <p:spPr>
          <a:xfrm>
            <a:off x="4622459" y="1454015"/>
            <a:ext cx="4003019"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r>
              <a:rPr lang="en-US" altLang="zh-TW" b="1" dirty="0" err="1">
                <a:solidFill>
                  <a:srgbClr val="FF0066"/>
                </a:solidFill>
                <a:latin typeface="Segoe Print" panose="02000600000000000000" pitchFamily="2" charset="0"/>
              </a:rPr>
              <a:t>ll</a:t>
            </a:r>
            <a:r>
              <a:rPr lang="en-US" altLang="zh-TW" b="1" dirty="0">
                <a:solidFill>
                  <a:srgbClr val="FF0066"/>
                </a:solidFill>
                <a:latin typeface="Segoe Print" panose="02000600000000000000" pitchFamily="2" charset="0"/>
              </a:rPr>
              <a:t> never know (future possibility)</a:t>
            </a:r>
            <a:endParaRPr lang="zh-TW" altLang="en-US" b="1" dirty="0">
              <a:solidFill>
                <a:srgbClr val="FF0066"/>
              </a:solidFill>
              <a:latin typeface="Segoe Print" panose="02000600000000000000" pitchFamily="2" charset="0"/>
            </a:endParaRPr>
          </a:p>
        </p:txBody>
      </p:sp>
      <p:sp>
        <p:nvSpPr>
          <p:cNvPr id="32" name="矩形 31">
            <a:extLst>
              <a:ext uri="{FF2B5EF4-FFF2-40B4-BE49-F238E27FC236}">
                <a16:creationId xmlns:a16="http://schemas.microsoft.com/office/drawing/2014/main" xmlns="" id="{1AA7EBCE-4FBC-4672-B1EB-94455B7C760A}"/>
              </a:ext>
            </a:extLst>
          </p:cNvPr>
          <p:cNvSpPr/>
          <p:nvPr/>
        </p:nvSpPr>
        <p:spPr>
          <a:xfrm>
            <a:off x="1801639" y="2213541"/>
            <a:ext cx="615874" cy="369332"/>
          </a:xfrm>
          <a:prstGeom prst="rect">
            <a:avLst/>
          </a:prstGeom>
        </p:spPr>
        <p:txBody>
          <a:bodyPr wrap="none">
            <a:spAutoFit/>
          </a:bodyPr>
          <a:lstStyle/>
          <a:p>
            <a:r>
              <a:rPr lang="en-US" altLang="zh-TW" b="1" dirty="0">
                <a:solidFill>
                  <a:srgbClr val="FF0066"/>
                </a:solidFill>
                <a:latin typeface="Segoe Print" panose="02000600000000000000" pitchFamily="2" charset="0"/>
              </a:rPr>
              <a:t>Will</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xmlns="" id="{1AA7EBCE-4FBC-4672-B1EB-94455B7C760A}"/>
              </a:ext>
            </a:extLst>
          </p:cNvPr>
          <p:cNvSpPr/>
          <p:nvPr/>
        </p:nvSpPr>
        <p:spPr>
          <a:xfrm>
            <a:off x="1100613" y="2540013"/>
            <a:ext cx="473320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use (something which is generally true)</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xmlns="" id="{891386E8-ACFA-48CA-A551-28E78E4CF81E}"/>
              </a:ext>
            </a:extLst>
          </p:cNvPr>
          <p:cNvSpPr/>
          <p:nvPr/>
        </p:nvSpPr>
        <p:spPr>
          <a:xfrm>
            <a:off x="3947715" y="2213541"/>
            <a:ext cx="5469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eat</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xmlns="" id="{0FCDA1F7-82ED-4130-B45B-430A3C714158}"/>
              </a:ext>
            </a:extLst>
          </p:cNvPr>
          <p:cNvSpPr/>
          <p:nvPr/>
        </p:nvSpPr>
        <p:spPr>
          <a:xfrm>
            <a:off x="1100613" y="2925065"/>
            <a:ext cx="7787748"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Note this could also be used for future possibility. It’s the context that makes it clear.</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25"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2301515"/>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Jack and Lin are discussing Lin’s efforts to eat more healthily. Cross out any options which are not possible.</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247C47A1-85B5-4231-AF1E-899FB19A78ED}"/>
              </a:ext>
            </a:extLst>
          </p:cNvPr>
          <p:cNvSpPr/>
          <p:nvPr/>
        </p:nvSpPr>
        <p:spPr>
          <a:xfrm>
            <a:off x="659799" y="3081201"/>
            <a:ext cx="8124516" cy="3093154"/>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You won’t change </a:t>
            </a:r>
            <a:r>
              <a:rPr lang="en-US" altLang="zh-TW" sz="2000" i="1" dirty="0">
                <a:latin typeface="Calibri" panose="020F0502020204030204" pitchFamily="34" charset="0"/>
              </a:rPr>
              <a:t>as soon as / unless </a:t>
            </a:r>
            <a:r>
              <a:rPr lang="en-US" altLang="zh-TW" sz="2000" dirty="0">
                <a:latin typeface="Calibri" panose="020F0502020204030204" pitchFamily="34" charset="0"/>
              </a:rPr>
              <a:t>you make an effort.</a:t>
            </a:r>
          </a:p>
          <a:p>
            <a:pPr marL="360000" indent="-360000">
              <a:spcBef>
                <a:spcPts val="600"/>
              </a:spcBef>
            </a:pPr>
            <a:r>
              <a:rPr lang="en-US" altLang="zh-TW" sz="2000" dirty="0">
                <a:latin typeface="Calibri" panose="020F0502020204030204" pitchFamily="34" charset="0"/>
              </a:rPr>
              <a:t>2 	</a:t>
            </a:r>
            <a:r>
              <a:rPr lang="en-US" altLang="zh-TW" sz="2000" i="1" dirty="0">
                <a:latin typeface="Calibri" panose="020F0502020204030204" pitchFamily="34" charset="0"/>
              </a:rPr>
              <a:t>As soon as / When </a:t>
            </a:r>
            <a:r>
              <a:rPr lang="en-US" altLang="zh-TW" sz="2000" dirty="0">
                <a:latin typeface="Calibri" panose="020F0502020204030204" pitchFamily="34" charset="0"/>
              </a:rPr>
              <a:t>you make up your mind, you’ll be able to act.</a:t>
            </a:r>
          </a:p>
          <a:p>
            <a:pPr marL="360000" indent="-360000">
              <a:spcBef>
                <a:spcPts val="600"/>
              </a:spcBef>
            </a:pPr>
            <a:r>
              <a:rPr lang="en-US" altLang="zh-TW" sz="2000" dirty="0">
                <a:latin typeface="Calibri" panose="020F0502020204030204" pitchFamily="34" charset="0"/>
              </a:rPr>
              <a:t>3 	I’ll weigh myself </a:t>
            </a:r>
            <a:r>
              <a:rPr lang="en-US" altLang="zh-TW" sz="2000" i="1" dirty="0">
                <a:latin typeface="Calibri" panose="020F0502020204030204" pitchFamily="34" charset="0"/>
              </a:rPr>
              <a:t>before / when </a:t>
            </a:r>
            <a:r>
              <a:rPr lang="en-US" altLang="zh-TW" sz="2000" dirty="0">
                <a:latin typeface="Calibri" panose="020F0502020204030204" pitchFamily="34" charset="0"/>
              </a:rPr>
              <a:t>I start my diet.</a:t>
            </a:r>
          </a:p>
          <a:p>
            <a:pPr marL="360000" indent="-360000">
              <a:spcBef>
                <a:spcPts val="600"/>
              </a:spcBef>
            </a:pPr>
            <a:r>
              <a:rPr lang="en-US" altLang="zh-TW" sz="2000" dirty="0">
                <a:latin typeface="Calibri" panose="020F0502020204030204" pitchFamily="34" charset="0"/>
              </a:rPr>
              <a:t>4	I’ll keep trying </a:t>
            </a:r>
            <a:r>
              <a:rPr lang="en-US" altLang="zh-TW" sz="2000" i="1" dirty="0">
                <a:latin typeface="Calibri" panose="020F0502020204030204" pitchFamily="34" charset="0"/>
              </a:rPr>
              <a:t>before / until </a:t>
            </a:r>
            <a:r>
              <a:rPr lang="en-US" altLang="zh-TW" sz="2000" dirty="0">
                <a:latin typeface="Calibri" panose="020F0502020204030204" pitchFamily="34" charset="0"/>
              </a:rPr>
              <a:t>I see a change.</a:t>
            </a:r>
          </a:p>
          <a:p>
            <a:pPr marL="360000" indent="-360000">
              <a:spcBef>
                <a:spcPts val="600"/>
              </a:spcBef>
            </a:pPr>
            <a:r>
              <a:rPr lang="en-US" altLang="zh-TW" sz="2000" dirty="0">
                <a:latin typeface="Calibri" panose="020F0502020204030204" pitchFamily="34" charset="0"/>
              </a:rPr>
              <a:t>5 	You won’t see any results </a:t>
            </a:r>
            <a:r>
              <a:rPr lang="en-US" altLang="zh-TW" sz="2000" i="1" dirty="0">
                <a:latin typeface="Calibri" panose="020F0502020204030204" pitchFamily="34" charset="0"/>
              </a:rPr>
              <a:t>unless / when </a:t>
            </a:r>
            <a:r>
              <a:rPr lang="en-US" altLang="zh-TW" sz="2000" dirty="0">
                <a:latin typeface="Calibri" panose="020F0502020204030204" pitchFamily="34" charset="0"/>
              </a:rPr>
              <a:t>you try hard.</a:t>
            </a:r>
          </a:p>
          <a:p>
            <a:pPr marL="360000" indent="-360000">
              <a:spcBef>
                <a:spcPts val="600"/>
              </a:spcBef>
            </a:pPr>
            <a:r>
              <a:rPr lang="en-US" altLang="zh-TW" sz="2000" dirty="0">
                <a:latin typeface="Calibri" panose="020F0502020204030204" pitchFamily="34" charset="0"/>
              </a:rPr>
              <a:t>6 	</a:t>
            </a:r>
            <a:r>
              <a:rPr lang="en-US" altLang="zh-TW" sz="2000" i="1" dirty="0">
                <a:latin typeface="Calibri" panose="020F0502020204030204" pitchFamily="34" charset="0"/>
              </a:rPr>
              <a:t>If / Unless </a:t>
            </a:r>
            <a:r>
              <a:rPr lang="en-US" altLang="zh-TW" sz="2000" dirty="0">
                <a:latin typeface="Calibri" panose="020F0502020204030204" pitchFamily="34" charset="0"/>
              </a:rPr>
              <a:t>you give up easily, you won’t achieve your target.</a:t>
            </a:r>
          </a:p>
          <a:p>
            <a:pPr marL="360000" indent="-360000">
              <a:spcBef>
                <a:spcPts val="600"/>
              </a:spcBef>
            </a:pPr>
            <a:r>
              <a:rPr lang="en-US" altLang="zh-TW" sz="2000" dirty="0">
                <a:latin typeface="Calibri" panose="020F0502020204030204" pitchFamily="34" charset="0"/>
              </a:rPr>
              <a:t>7 	</a:t>
            </a:r>
            <a:r>
              <a:rPr lang="en-US" altLang="zh-TW" sz="2000" i="1" dirty="0">
                <a:latin typeface="Calibri" panose="020F0502020204030204" pitchFamily="34" charset="0"/>
              </a:rPr>
              <a:t>If / When </a:t>
            </a:r>
            <a:r>
              <a:rPr lang="en-US" altLang="zh-TW" sz="2000" dirty="0">
                <a:latin typeface="Calibri" panose="020F0502020204030204" pitchFamily="34" charset="0"/>
              </a:rPr>
              <a:t>you go shopping, don’t buy sweets.</a:t>
            </a:r>
          </a:p>
          <a:p>
            <a:pPr marL="360000" indent="-360000">
              <a:spcBef>
                <a:spcPts val="600"/>
              </a:spcBef>
            </a:pPr>
            <a:r>
              <a:rPr lang="en-US" altLang="zh-TW" sz="2000" dirty="0">
                <a:latin typeface="Calibri" panose="020F0502020204030204" pitchFamily="34" charset="0"/>
              </a:rPr>
              <a:t>8 	I’ll follow the diet </a:t>
            </a:r>
            <a:r>
              <a:rPr lang="en-US" altLang="zh-TW" sz="2000" i="1" dirty="0">
                <a:latin typeface="Calibri" panose="020F0502020204030204" pitchFamily="34" charset="0"/>
              </a:rPr>
              <a:t>unless</a:t>
            </a:r>
            <a:r>
              <a:rPr lang="en-US" altLang="zh-TW" sz="2000" dirty="0">
                <a:latin typeface="Calibri" panose="020F0502020204030204" pitchFamily="34" charset="0"/>
              </a:rPr>
              <a:t> / </a:t>
            </a:r>
            <a:r>
              <a:rPr lang="en-US" altLang="zh-TW" sz="2000" i="1" dirty="0">
                <a:latin typeface="Calibri" panose="020F0502020204030204" pitchFamily="34" charset="0"/>
              </a:rPr>
              <a:t>until</a:t>
            </a:r>
            <a:r>
              <a:rPr lang="en-US" altLang="zh-TW" sz="2000" dirty="0">
                <a:latin typeface="Calibri" panose="020F0502020204030204" pitchFamily="34" charset="0"/>
              </a:rPr>
              <a:t> I lose ten kilos.</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xmlns="" id="{4F8AF148-F4EF-4360-9BE3-E3A359116E94}"/>
              </a:ext>
            </a:extLst>
          </p:cNvPr>
          <p:cNvSpPr/>
          <p:nvPr/>
        </p:nvSpPr>
        <p:spPr>
          <a:xfrm>
            <a:off x="7725906" y="3424866"/>
            <a:ext cx="1156836" cy="615553"/>
          </a:xfrm>
          <a:prstGeom prst="rect">
            <a:avLst/>
          </a:prstGeom>
        </p:spPr>
        <p:txBody>
          <a:bodyPr wrap="square">
            <a:spAutoFit/>
          </a:bodyPr>
          <a:lstStyle/>
          <a:p>
            <a:r>
              <a:rPr lang="en-US" altLang="zh-TW" sz="1700" b="1" dirty="0">
                <a:solidFill>
                  <a:srgbClr val="FF0066"/>
                </a:solidFill>
                <a:latin typeface="Segoe Print" panose="02000600000000000000" pitchFamily="2" charset="0"/>
              </a:rPr>
              <a:t>both are correct</a:t>
            </a:r>
          </a:p>
        </p:txBody>
      </p:sp>
      <p:cxnSp>
        <p:nvCxnSpPr>
          <p:cNvPr id="17" name="直線接點 16"/>
          <p:cNvCxnSpPr/>
          <p:nvPr/>
        </p:nvCxnSpPr>
        <p:spPr>
          <a:xfrm>
            <a:off x="2960683" y="3295590"/>
            <a:ext cx="1108954"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xmlns="" id="{4F8AF148-F4EF-4360-9BE3-E3A359116E94}"/>
              </a:ext>
            </a:extLst>
          </p:cNvPr>
          <p:cNvSpPr/>
          <p:nvPr/>
        </p:nvSpPr>
        <p:spPr>
          <a:xfrm>
            <a:off x="5784990" y="3906991"/>
            <a:ext cx="2110860"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both are correct</a:t>
            </a:r>
          </a:p>
        </p:txBody>
      </p:sp>
      <p:cxnSp>
        <p:nvCxnSpPr>
          <p:cNvPr id="29" name="直線接點 28"/>
          <p:cNvCxnSpPr/>
          <p:nvPr/>
        </p:nvCxnSpPr>
        <p:spPr>
          <a:xfrm>
            <a:off x="2591725" y="4439055"/>
            <a:ext cx="762001"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flipV="1">
            <a:off x="4573390" y="4834877"/>
            <a:ext cx="63554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1466792" y="5189243"/>
            <a:ext cx="684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xmlns="" id="{4F8AF148-F4EF-4360-9BE3-E3A359116E94}"/>
              </a:ext>
            </a:extLst>
          </p:cNvPr>
          <p:cNvSpPr/>
          <p:nvPr/>
        </p:nvSpPr>
        <p:spPr>
          <a:xfrm>
            <a:off x="5752332" y="5429039"/>
            <a:ext cx="2110860"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both are correct</a:t>
            </a:r>
          </a:p>
        </p:txBody>
      </p:sp>
      <p:cxnSp>
        <p:nvCxnSpPr>
          <p:cNvPr id="39" name="直線接點 38"/>
          <p:cNvCxnSpPr/>
          <p:nvPr/>
        </p:nvCxnSpPr>
        <p:spPr>
          <a:xfrm>
            <a:off x="2951881" y="5972783"/>
            <a:ext cx="645268"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pic>
        <p:nvPicPr>
          <p:cNvPr id="18" name="Picture 2">
            <a:extLst>
              <a:ext uri="{FF2B5EF4-FFF2-40B4-BE49-F238E27FC236}">
                <a16:creationId xmlns:a16="http://schemas.microsoft.com/office/drawing/2014/main" xmlns="" id="{1C5BA1C9-2E91-42DE-96EF-D84FDD538F15}"/>
              </a:ext>
            </a:extLst>
          </p:cNvPr>
          <p:cNvPicPr>
            <a:picLocks noChangeAspect="1" noChangeArrowheads="1"/>
          </p:cNvPicPr>
          <p:nvPr/>
        </p:nvPicPr>
        <p:blipFill>
          <a:blip r:embed="rId2" cstate="print"/>
          <a:srcRect/>
          <a:stretch>
            <a:fillRect/>
          </a:stretch>
        </p:blipFill>
        <p:spPr bwMode="auto">
          <a:xfrm>
            <a:off x="2297811" y="304065"/>
            <a:ext cx="4559586" cy="1934370"/>
          </a:xfrm>
          <a:prstGeom prst="rect">
            <a:avLst/>
          </a:prstGeom>
          <a:noFill/>
          <a:ln w="9525">
            <a:noFill/>
            <a:miter lim="800000"/>
            <a:headEnd/>
            <a:tailEnd/>
          </a:ln>
        </p:spPr>
      </p:pic>
      <p:pic>
        <p:nvPicPr>
          <p:cNvPr id="19" name="圖片 18">
            <a:hlinkClick r:id="rId3" action="ppaction://hlinkpres?slideindex=1&amp;slidetitle="/>
            <a:extLst>
              <a:ext uri="{FF2B5EF4-FFF2-40B4-BE49-F238E27FC236}">
                <a16:creationId xmlns:a16="http://schemas.microsoft.com/office/drawing/2014/main" xmlns="" id="{175797E6-687F-45B2-8618-A9F075704735}"/>
              </a:ext>
            </a:extLst>
          </p:cNvPr>
          <p:cNvPicPr>
            <a:picLocks noChangeAspect="1"/>
          </p:cNvPicPr>
          <p:nvPr/>
        </p:nvPicPr>
        <p:blipFill rotWithShape="1">
          <a:blip r:embed="rId4" cstate="print"/>
          <a:srcRect l="31588" t="31573" r="31433" b="31745"/>
          <a:stretch/>
        </p:blipFill>
        <p:spPr>
          <a:xfrm>
            <a:off x="6706789" y="1974394"/>
            <a:ext cx="235900" cy="234000"/>
          </a:xfrm>
          <a:prstGeom prst="rect">
            <a:avLst/>
          </a:prstGeom>
        </p:spPr>
      </p:pic>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537F75B4-DC3B-4FD9-904C-D5D69D660315}"/>
              </a:ext>
            </a:extLst>
          </p:cNvPr>
          <p:cNvSpPr/>
          <p:nvPr/>
        </p:nvSpPr>
        <p:spPr>
          <a:xfrm>
            <a:off x="304909" y="969082"/>
            <a:ext cx="8401346"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Match the verbs with the nouns to make strategies for a healthy lifestyle. You can match some verbs with more than one noun and some nouns with more than one verb. Add ideas of your own.</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xmlns=""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en-US" altLang="zh-TW" sz="3200" b="1" dirty="0">
                <a:solidFill>
                  <a:schemeClr val="tx1">
                    <a:lumMod val="65000"/>
                    <a:lumOff val="35000"/>
                  </a:schemeClr>
                </a:solidFill>
                <a:latin typeface="Calibri" panose="020F0502020204030204" pitchFamily="34" charset="0"/>
              </a:rPr>
              <a:t>a healthy lifestyle</a:t>
            </a:r>
            <a:endParaRPr lang="zh-TW" altLang="en-US" sz="3200" b="1" dirty="0">
              <a:solidFill>
                <a:schemeClr val="tx1">
                  <a:lumMod val="65000"/>
                  <a:lumOff val="35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7799851-95C1-4F3F-9E24-63EA21F6037F}"/>
              </a:ext>
            </a:extLst>
          </p:cNvPr>
          <p:cNvSpPr/>
          <p:nvPr/>
        </p:nvSpPr>
        <p:spPr>
          <a:xfrm>
            <a:off x="4751731" y="2018020"/>
            <a:ext cx="4260715" cy="3808735"/>
          </a:xfrm>
          <a:prstGeom prst="rect">
            <a:avLst/>
          </a:prstGeom>
        </p:spPr>
        <p:txBody>
          <a:bodyPr wrap="square">
            <a:spAutoFit/>
          </a:bodyPr>
          <a:lstStyle/>
          <a:p>
            <a:pPr>
              <a:spcBef>
                <a:spcPts val="300"/>
              </a:spcBef>
            </a:pPr>
            <a:r>
              <a:rPr lang="en-US" altLang="zh-TW" sz="1600" b="1" dirty="0">
                <a:solidFill>
                  <a:srgbClr val="FF0066"/>
                </a:solidFill>
                <a:latin typeface="Segoe Print" panose="02000600000000000000" pitchFamily="2" charset="0"/>
              </a:rPr>
              <a:t>avoid: fatty food, heavy meals at night, junk food, snacks between meals change: bad habits</a:t>
            </a:r>
          </a:p>
          <a:p>
            <a:pPr>
              <a:spcBef>
                <a:spcPts val="300"/>
              </a:spcBef>
            </a:pPr>
            <a:r>
              <a:rPr lang="en-US" altLang="zh-TW" sz="1600" b="1" dirty="0">
                <a:solidFill>
                  <a:srgbClr val="FF0066"/>
                </a:solidFill>
                <a:latin typeface="Segoe Print" panose="02000600000000000000" pitchFamily="2" charset="0"/>
              </a:rPr>
              <a:t>cut down on: computer and TV time, fatty food, heavy meals at night, junk food, snacks between meals</a:t>
            </a:r>
          </a:p>
          <a:p>
            <a:pPr>
              <a:spcBef>
                <a:spcPts val="300"/>
              </a:spcBef>
            </a:pPr>
            <a:r>
              <a:rPr lang="en-US" altLang="zh-TW" sz="1600" b="1" dirty="0">
                <a:solidFill>
                  <a:srgbClr val="FF0066"/>
                </a:solidFill>
                <a:latin typeface="Segoe Print" panose="02000600000000000000" pitchFamily="2" charset="0"/>
              </a:rPr>
              <a:t>cut out: fatty food, heavy meals at night, junk food, snacks between meals </a:t>
            </a:r>
          </a:p>
          <a:p>
            <a:pPr>
              <a:spcBef>
                <a:spcPts val="300"/>
              </a:spcBef>
            </a:pPr>
            <a:r>
              <a:rPr lang="en-US" altLang="zh-TW" sz="1600" b="1" dirty="0">
                <a:solidFill>
                  <a:srgbClr val="FF0066"/>
                </a:solidFill>
                <a:latin typeface="Segoe Print" panose="02000600000000000000" pitchFamily="2" charset="0"/>
              </a:rPr>
              <a:t>give up: bad habits, junk food, smoking</a:t>
            </a:r>
          </a:p>
          <a:p>
            <a:pPr>
              <a:spcBef>
                <a:spcPts val="300"/>
              </a:spcBef>
            </a:pPr>
            <a:r>
              <a:rPr lang="en-US" altLang="zh-TW" sz="1600" b="1" dirty="0">
                <a:solidFill>
                  <a:srgbClr val="FF0066"/>
                </a:solidFill>
                <a:latin typeface="Segoe Print" panose="02000600000000000000" pitchFamily="2" charset="0"/>
              </a:rPr>
              <a:t>learn: a new sport, relaxation techniques</a:t>
            </a:r>
          </a:p>
          <a:p>
            <a:pPr>
              <a:spcBef>
                <a:spcPts val="300"/>
              </a:spcBef>
            </a:pPr>
            <a:r>
              <a:rPr lang="en-US" altLang="zh-TW" sz="1600" b="1" dirty="0">
                <a:solidFill>
                  <a:srgbClr val="FF0066"/>
                </a:solidFill>
                <a:latin typeface="Segoe Print" panose="02000600000000000000" pitchFamily="2" charset="0"/>
              </a:rPr>
              <a:t>reduce: computer and TV time, stress</a:t>
            </a:r>
          </a:p>
          <a:p>
            <a:pPr>
              <a:spcBef>
                <a:spcPts val="300"/>
              </a:spcBef>
            </a:pPr>
            <a:r>
              <a:rPr lang="en-US" altLang="zh-TW" sz="1600" b="1" dirty="0">
                <a:solidFill>
                  <a:srgbClr val="FF0066"/>
                </a:solidFill>
                <a:latin typeface="Segoe Print" panose="02000600000000000000" pitchFamily="2" charset="0"/>
              </a:rPr>
              <a:t>take up: a new sport, an outdoor activity</a:t>
            </a:r>
            <a:endParaRPr lang="zh-TW" altLang="en-US" sz="1600" b="1" dirty="0">
              <a:solidFill>
                <a:srgbClr val="FF0066"/>
              </a:solidFill>
              <a:latin typeface="Segoe Print" panose="02000600000000000000" pitchFamily="2" charset="0"/>
            </a:endParaRPr>
          </a:p>
        </p:txBody>
      </p:sp>
      <p:pic>
        <p:nvPicPr>
          <p:cNvPr id="14338" name="Picture 2"/>
          <p:cNvPicPr>
            <a:picLocks noChangeAspect="1" noChangeArrowheads="1"/>
          </p:cNvPicPr>
          <p:nvPr/>
        </p:nvPicPr>
        <p:blipFill>
          <a:blip r:embed="rId2" cstate="print"/>
          <a:srcRect/>
          <a:stretch>
            <a:fillRect/>
          </a:stretch>
        </p:blipFill>
        <p:spPr bwMode="auto">
          <a:xfrm>
            <a:off x="751462" y="2028217"/>
            <a:ext cx="1579876" cy="2602149"/>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2424232" y="2032810"/>
            <a:ext cx="2321850" cy="3278492"/>
          </a:xfrm>
          <a:prstGeom prst="rect">
            <a:avLst/>
          </a:prstGeom>
          <a:noFill/>
          <a:ln w="9525">
            <a:noFill/>
            <a:miter lim="800000"/>
            <a:headEnd/>
            <a:tailEnd/>
          </a:ln>
        </p:spPr>
      </p:pic>
    </p:spTree>
    <p:extLst>
      <p:ext uri="{BB962C8B-B14F-4D97-AF65-F5344CB8AC3E}">
        <p14:creationId xmlns:p14="http://schemas.microsoft.com/office/powerpoint/2010/main" val="16497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xmlns="" id="{44F44761-60EC-4F3A-B045-E77235A96A6F}"/>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Think of a specific result for each strategy from Exercise 9. Write sentences with the first conditional.</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5FE8E64B-7710-43BC-B437-8F57BA37D102}"/>
              </a:ext>
            </a:extLst>
          </p:cNvPr>
          <p:cNvSpPr/>
          <p:nvPr/>
        </p:nvSpPr>
        <p:spPr>
          <a:xfrm>
            <a:off x="662276" y="1116746"/>
            <a:ext cx="8131765" cy="400110"/>
          </a:xfrm>
          <a:prstGeom prst="rect">
            <a:avLst/>
          </a:prstGeom>
        </p:spPr>
        <p:txBody>
          <a:bodyPr wrap="square">
            <a:spAutoFit/>
          </a:bodyPr>
          <a:lstStyle/>
          <a:p>
            <a:pPr marL="360000" indent="-360000">
              <a:spcBef>
                <a:spcPts val="600"/>
              </a:spcBef>
            </a:pPr>
            <a:r>
              <a:rPr lang="en-US" altLang="zh-TW" sz="2000" b="1" i="1" dirty="0">
                <a:solidFill>
                  <a:srgbClr val="0080FF"/>
                </a:solidFill>
                <a:latin typeface="Calibri" panose="020F0502020204030204" pitchFamily="34" charset="0"/>
              </a:rPr>
              <a:t>If you avoid </a:t>
            </a:r>
            <a:r>
              <a:rPr lang="en-US" altLang="zh-TW" sz="2000" i="1" dirty="0">
                <a:solidFill>
                  <a:srgbClr val="0080FF"/>
                </a:solidFill>
                <a:latin typeface="Calibri" panose="020F0502020204030204" pitchFamily="34" charset="0"/>
              </a:rPr>
              <a:t>heavy meals at night, </a:t>
            </a:r>
            <a:r>
              <a:rPr lang="en-US" altLang="zh-TW" sz="2000" b="1" i="1" dirty="0">
                <a:solidFill>
                  <a:srgbClr val="0080FF"/>
                </a:solidFill>
                <a:latin typeface="Calibri" panose="020F0502020204030204" pitchFamily="34" charset="0"/>
              </a:rPr>
              <a:t>you’ll sleep </a:t>
            </a:r>
            <a:r>
              <a:rPr lang="en-US" altLang="zh-TW" sz="2000" i="1" dirty="0">
                <a:solidFill>
                  <a:srgbClr val="0080FF"/>
                </a:solidFill>
                <a:latin typeface="Calibri" panose="020F0502020204030204" pitchFamily="34" charset="0"/>
              </a:rPr>
              <a:t>better.</a:t>
            </a:r>
            <a:endParaRPr lang="zh-TW" altLang="en-US" sz="2000" i="1" dirty="0">
              <a:solidFill>
                <a:srgbClr val="0080FF"/>
              </a:solidFill>
              <a:latin typeface="Calibri" panose="020F0502020204030204" pitchFamily="34" charset="0"/>
            </a:endParaRPr>
          </a:p>
        </p:txBody>
      </p:sp>
      <p:sp>
        <p:nvSpPr>
          <p:cNvPr id="7" name="矩形 6">
            <a:extLst>
              <a:ext uri="{FF2B5EF4-FFF2-40B4-BE49-F238E27FC236}">
                <a16:creationId xmlns:a16="http://schemas.microsoft.com/office/drawing/2014/main" xmlns="" id="{5D9A94B1-75CA-4EBF-8450-E5791D96F988}"/>
              </a:ext>
            </a:extLst>
          </p:cNvPr>
          <p:cNvSpPr/>
          <p:nvPr/>
        </p:nvSpPr>
        <p:spPr>
          <a:xfrm>
            <a:off x="817192" y="1599467"/>
            <a:ext cx="7820969" cy="2492990"/>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If you avoid heavy meals at night, you’ll sleep better.</a:t>
            </a:r>
          </a:p>
          <a:p>
            <a:pPr>
              <a:spcBef>
                <a:spcPts val="600"/>
              </a:spcBef>
            </a:pPr>
            <a:r>
              <a:rPr lang="en-US" altLang="zh-TW" b="1" dirty="0">
                <a:solidFill>
                  <a:srgbClr val="FF0066"/>
                </a:solidFill>
                <a:latin typeface="Segoe Print" panose="02000600000000000000" pitchFamily="2" charset="0"/>
              </a:rPr>
              <a:t>If you cut down on fatty food, you’ll lose weight.</a:t>
            </a:r>
          </a:p>
          <a:p>
            <a:pPr>
              <a:spcBef>
                <a:spcPts val="600"/>
              </a:spcBef>
            </a:pPr>
            <a:r>
              <a:rPr lang="en-US" altLang="zh-TW" b="1" dirty="0">
                <a:solidFill>
                  <a:srgbClr val="FF0066"/>
                </a:solidFill>
                <a:latin typeface="Segoe Print" panose="02000600000000000000" pitchFamily="2" charset="0"/>
              </a:rPr>
              <a:t>If you give up smoking, you’ll live longer.</a:t>
            </a:r>
          </a:p>
          <a:p>
            <a:pPr>
              <a:spcBef>
                <a:spcPts val="600"/>
              </a:spcBef>
            </a:pPr>
            <a:r>
              <a:rPr lang="en-US" altLang="zh-TW" b="1" dirty="0">
                <a:solidFill>
                  <a:srgbClr val="FF0066"/>
                </a:solidFill>
                <a:latin typeface="Segoe Print" panose="02000600000000000000" pitchFamily="2" charset="0"/>
              </a:rPr>
              <a:t>If you reduce stress, you’ll feel happier.</a:t>
            </a:r>
          </a:p>
          <a:p>
            <a:pPr>
              <a:spcBef>
                <a:spcPts val="600"/>
              </a:spcBef>
            </a:pPr>
            <a:r>
              <a:rPr lang="en-US" altLang="zh-TW" b="1" dirty="0">
                <a:solidFill>
                  <a:srgbClr val="FF0066"/>
                </a:solidFill>
                <a:latin typeface="Segoe Print" panose="02000600000000000000" pitchFamily="2" charset="0"/>
              </a:rPr>
              <a:t>If you take up a new sport, you’ll get fit.</a:t>
            </a:r>
          </a:p>
          <a:p>
            <a:pPr>
              <a:spcBef>
                <a:spcPts val="600"/>
              </a:spcBef>
            </a:pPr>
            <a:r>
              <a:rPr lang="en-US" altLang="zh-TW" b="1" dirty="0">
                <a:solidFill>
                  <a:srgbClr val="FF0066"/>
                </a:solidFill>
                <a:latin typeface="Segoe Print" panose="02000600000000000000" pitchFamily="2" charset="0"/>
              </a:rPr>
              <a:t>If you cut out snacks between meals, you’ll improve your appetite.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660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Make a list of all the possible consequences you would face in these situations.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xmlns=""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2" name="矩形 11">
            <a:extLst>
              <a:ext uri="{FF2B5EF4-FFF2-40B4-BE49-F238E27FC236}">
                <a16:creationId xmlns:a16="http://schemas.microsoft.com/office/drawing/2014/main" xmlns="" id="{B2A53E07-7011-42FA-861F-E52F34337348}"/>
              </a:ext>
            </a:extLst>
          </p:cNvPr>
          <p:cNvSpPr/>
          <p:nvPr/>
        </p:nvSpPr>
        <p:spPr>
          <a:xfrm>
            <a:off x="666520" y="1720696"/>
            <a:ext cx="5976651" cy="1554272"/>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giving up junk food</a:t>
            </a:r>
          </a:p>
          <a:p>
            <a:pPr marL="363538" indent="-363538">
              <a:spcBef>
                <a:spcPts val="600"/>
              </a:spcBef>
            </a:pPr>
            <a:r>
              <a:rPr lang="en-US" altLang="zh-TW" sz="2000" dirty="0">
                <a:solidFill>
                  <a:srgbClr val="000000"/>
                </a:solidFill>
                <a:latin typeface="Calibri" panose="020F0502020204030204" pitchFamily="34" charset="0"/>
              </a:rPr>
              <a:t>2 	changing your job/studies</a:t>
            </a:r>
          </a:p>
          <a:p>
            <a:pPr marL="363538" indent="-363538">
              <a:spcBef>
                <a:spcPts val="600"/>
              </a:spcBef>
            </a:pPr>
            <a:r>
              <a:rPr lang="en-US" altLang="zh-TW" sz="2000" dirty="0">
                <a:solidFill>
                  <a:srgbClr val="000000"/>
                </a:solidFill>
                <a:latin typeface="Calibri" panose="020F0502020204030204" pitchFamily="34" charset="0"/>
              </a:rPr>
              <a:t>3 	sharing a flat with friends</a:t>
            </a:r>
          </a:p>
          <a:p>
            <a:pPr marL="363538" indent="-363538">
              <a:spcBef>
                <a:spcPts val="600"/>
              </a:spcBef>
            </a:pPr>
            <a:r>
              <a:rPr lang="en-US" altLang="zh-TW" sz="2000" dirty="0">
                <a:solidFill>
                  <a:srgbClr val="000000"/>
                </a:solidFill>
                <a:latin typeface="Calibri" panose="020F0502020204030204" pitchFamily="34" charset="0"/>
              </a:rPr>
              <a:t>4 	taking up extreme sports</a:t>
            </a:r>
            <a:endParaRPr lang="zh-TW" altLang="en-US" sz="2000" dirty="0">
              <a:solidFill>
                <a:srgbClr val="000000"/>
              </a:solidFill>
              <a:latin typeface="Calibri" panose="020F0502020204030204" pitchFamily="34" charset="0"/>
            </a:endParaRPr>
          </a:p>
        </p:txBody>
      </p:sp>
      <p:sp>
        <p:nvSpPr>
          <p:cNvPr id="14" name="矩形 13">
            <a:extLst>
              <a:ext uri="{FF2B5EF4-FFF2-40B4-BE49-F238E27FC236}">
                <a16:creationId xmlns:a16="http://schemas.microsoft.com/office/drawing/2014/main" xmlns="" id="{583DCC95-CEE6-4E27-9748-55367DDCA791}"/>
              </a:ext>
            </a:extLst>
          </p:cNvPr>
          <p:cNvSpPr/>
          <p:nvPr/>
        </p:nvSpPr>
        <p:spPr>
          <a:xfrm>
            <a:off x="3764604" y="1352273"/>
            <a:ext cx="5107021" cy="5016758"/>
          </a:xfrm>
          <a:prstGeom prst="rect">
            <a:avLst/>
          </a:prstGeom>
        </p:spPr>
        <p:txBody>
          <a:bodyPr wrap="square">
            <a:spAutoFit/>
          </a:bodyPr>
          <a:lstStyle/>
          <a:p>
            <a:pPr marL="360363" indent="-360363"/>
            <a:r>
              <a:rPr lang="en-US" altLang="zh-TW" sz="1600" b="1" dirty="0">
                <a:solidFill>
                  <a:srgbClr val="FF0066"/>
                </a:solidFill>
                <a:latin typeface="Segoe Print" panose="02000600000000000000" pitchFamily="2" charset="0"/>
              </a:rPr>
              <a:t>1 	giving up junk food:</a:t>
            </a:r>
          </a:p>
          <a:p>
            <a:pPr marL="360363" indent="-360363"/>
            <a:r>
              <a:rPr lang="en-US" altLang="zh-TW" sz="1600" b="1" dirty="0">
                <a:solidFill>
                  <a:srgbClr val="FF0066"/>
                </a:solidFill>
                <a:latin typeface="Segoe Print" panose="02000600000000000000" pitchFamily="2" charset="0"/>
              </a:rPr>
              <a:t>	(+) feel healthier, eat more nuts and fruit, lose weight, have more energy, save money</a:t>
            </a:r>
          </a:p>
          <a:p>
            <a:pPr marL="360363" indent="-360363"/>
            <a:r>
              <a:rPr lang="en-US" altLang="zh-TW" sz="1600" b="1" dirty="0">
                <a:solidFill>
                  <a:srgbClr val="FF0066"/>
                </a:solidFill>
                <a:latin typeface="Segoe Print" panose="02000600000000000000" pitchFamily="2" charset="0"/>
              </a:rPr>
              <a:t>	(–) miss going to burger bars, etc.; shopping and cooking takes longer</a:t>
            </a:r>
          </a:p>
          <a:p>
            <a:pPr marL="360363" indent="-360363"/>
            <a:r>
              <a:rPr lang="en-US" altLang="zh-TW" sz="1600" b="1" dirty="0">
                <a:solidFill>
                  <a:srgbClr val="FF0066"/>
                </a:solidFill>
                <a:latin typeface="Segoe Print" panose="02000600000000000000" pitchFamily="2" charset="0"/>
              </a:rPr>
              <a:t>2 	changing your job/studies:</a:t>
            </a:r>
          </a:p>
          <a:p>
            <a:pPr marL="360363" indent="-360363"/>
            <a:r>
              <a:rPr lang="en-US" altLang="zh-TW" sz="1600" b="1" dirty="0">
                <a:solidFill>
                  <a:srgbClr val="FF0066"/>
                </a:solidFill>
                <a:latin typeface="Segoe Print" panose="02000600000000000000" pitchFamily="2" charset="0"/>
              </a:rPr>
              <a:t>	(+) get a better job or study something more interesting; feels exciting and new</a:t>
            </a:r>
          </a:p>
          <a:p>
            <a:pPr marL="360363" indent="-360363"/>
            <a:r>
              <a:rPr lang="en-US" altLang="zh-TW" sz="1600" b="1" dirty="0">
                <a:solidFill>
                  <a:srgbClr val="FF0066"/>
                </a:solidFill>
                <a:latin typeface="Segoe Print" panose="02000600000000000000" pitchFamily="2" charset="0"/>
              </a:rPr>
              <a:t>	(–) stressful, may not like it as much, have to make new friends, new things to learn</a:t>
            </a:r>
          </a:p>
          <a:p>
            <a:pPr marL="360363" indent="-360363"/>
            <a:r>
              <a:rPr lang="en-US" altLang="zh-TW" sz="1600" b="1" dirty="0">
                <a:solidFill>
                  <a:srgbClr val="FF0066"/>
                </a:solidFill>
                <a:latin typeface="Segoe Print" panose="02000600000000000000" pitchFamily="2" charset="0"/>
              </a:rPr>
              <a:t>3 	sharing a flat with friends:</a:t>
            </a:r>
          </a:p>
          <a:p>
            <a:pPr marL="360363" indent="-360363"/>
            <a:r>
              <a:rPr lang="en-US" altLang="zh-TW" sz="1600" b="1" dirty="0">
                <a:solidFill>
                  <a:srgbClr val="FF0066"/>
                </a:solidFill>
                <a:latin typeface="Segoe Print" panose="02000600000000000000" pitchFamily="2" charset="0"/>
              </a:rPr>
              <a:t>	(+) fun, shared experiences, independence from parents </a:t>
            </a:r>
          </a:p>
          <a:p>
            <a:pPr marL="360363" indent="-360363"/>
            <a:r>
              <a:rPr lang="en-US" altLang="zh-TW" sz="1600" b="1" dirty="0">
                <a:solidFill>
                  <a:srgbClr val="FF0066"/>
                </a:solidFill>
                <a:latin typeface="Segoe Print" panose="02000600000000000000" pitchFamily="2" charset="0"/>
              </a:rPr>
              <a:t>	(–) more expensive than being at home, arguments, untidy place, miss home</a:t>
            </a:r>
          </a:p>
          <a:p>
            <a:pPr marL="360363" indent="-360363"/>
            <a:r>
              <a:rPr lang="en-US" altLang="zh-TW" sz="1600" b="1" dirty="0">
                <a:solidFill>
                  <a:srgbClr val="FF0066"/>
                </a:solidFill>
                <a:latin typeface="Segoe Print" panose="02000600000000000000" pitchFamily="2" charset="0"/>
              </a:rPr>
              <a:t>4 	taking up extreme sports:</a:t>
            </a:r>
          </a:p>
          <a:p>
            <a:pPr marL="360363" indent="-360363"/>
            <a:r>
              <a:rPr lang="en-US" altLang="zh-TW" sz="1600" b="1" dirty="0">
                <a:solidFill>
                  <a:srgbClr val="FF0066"/>
                </a:solidFill>
                <a:latin typeface="Segoe Print" panose="02000600000000000000" pitchFamily="2" charset="0"/>
              </a:rPr>
              <a:t>	(+) fun, exciting, new adventures, new friends</a:t>
            </a:r>
          </a:p>
          <a:p>
            <a:pPr marL="360363" indent="-360363"/>
            <a:r>
              <a:rPr lang="en-US" altLang="zh-TW" sz="1600" b="1" dirty="0">
                <a:solidFill>
                  <a:srgbClr val="FF0066"/>
                </a:solidFill>
                <a:latin typeface="Segoe Print" panose="02000600000000000000" pitchFamily="2" charset="0"/>
              </a:rPr>
              <a:t>	(–) dangerous, scary, may have an accident, expensive</a:t>
            </a:r>
            <a:endParaRPr lang="zh-TW" altLang="en-US" sz="1600" b="1" dirty="0">
              <a:solidFill>
                <a:srgbClr val="FF0066"/>
              </a:solidFill>
              <a:latin typeface="Segoe Print" panose="02000600000000000000" pitchFamily="2" charset="0"/>
            </a:endParaRPr>
          </a:p>
        </p:txBody>
      </p:sp>
      <p:sp>
        <p:nvSpPr>
          <p:cNvPr id="8" name="矩形 7">
            <a:extLst>
              <a:ext uri="{FF2B5EF4-FFF2-40B4-BE49-F238E27FC236}">
                <a16:creationId xmlns:a16="http://schemas.microsoft.com/office/drawing/2014/main" xmlns="" id="{207D9536-A1FF-41D4-B6F0-5FB67A5A5830}"/>
              </a:ext>
            </a:extLst>
          </p:cNvPr>
          <p:cNvSpPr/>
          <p:nvPr/>
        </p:nvSpPr>
        <p:spPr>
          <a:xfrm>
            <a:off x="3764604" y="666217"/>
            <a:ext cx="5107021" cy="338554"/>
          </a:xfrm>
          <a:prstGeom prst="rect">
            <a:avLst/>
          </a:prstGeom>
        </p:spPr>
        <p:txBody>
          <a:bodyPr wrap="square">
            <a:spAutoFit/>
          </a:bodyPr>
          <a:lstStyle/>
          <a:p>
            <a:pPr marL="360363" indent="-360363"/>
            <a:r>
              <a:rPr lang="en-US" altLang="zh-TW" sz="1600" b="1" dirty="0">
                <a:solidFill>
                  <a:srgbClr val="FF0066"/>
                </a:solidFill>
                <a:latin typeface="Segoe Print" panose="02000600000000000000" pitchFamily="2" charset="0"/>
              </a:rPr>
              <a:t>EXAMPLE ANSWERS</a:t>
            </a:r>
          </a:p>
        </p:txBody>
      </p:sp>
    </p:spTree>
    <p:extLst>
      <p:ext uri="{BB962C8B-B14F-4D97-AF65-F5344CB8AC3E}">
        <p14:creationId xmlns:p14="http://schemas.microsoft.com/office/powerpoint/2010/main" val="37700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wipe(left)">
                                      <p:cBhvr>
                                        <p:cTn id="18" dur="5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wipe(left)">
                                      <p:cBhvr>
                                        <p:cTn id="23" dur="500"/>
                                        <p:tgtEl>
                                          <p:spTgt spid="14">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animEffect transition="in" filter="wipe(left)">
                                      <p:cBhvr>
                                        <p:cTn id="26" dur="500"/>
                                        <p:tgtEl>
                                          <p:spTgt spid="14">
                                            <p:txEl>
                                              <p:pRg st="4" end="4"/>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wipe(left)">
                                      <p:cBhvr>
                                        <p:cTn id="29" dur="500"/>
                                        <p:tgtEl>
                                          <p:spTgt spid="1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wipe(left)">
                                      <p:cBhvr>
                                        <p:cTn id="34" dur="500"/>
                                        <p:tgtEl>
                                          <p:spTgt spid="14">
                                            <p:txEl>
                                              <p:pRg st="6" end="6"/>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Effect transition="in" filter="wipe(left)">
                                      <p:cBhvr>
                                        <p:cTn id="37" dur="500"/>
                                        <p:tgtEl>
                                          <p:spTgt spid="14">
                                            <p:txEl>
                                              <p:pRg st="7" end="7"/>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14">
                                            <p:txEl>
                                              <p:pRg st="8" end="8"/>
                                            </p:txEl>
                                          </p:spTgt>
                                        </p:tgtEl>
                                        <p:attrNameLst>
                                          <p:attrName>style.visibility</p:attrName>
                                        </p:attrNameLst>
                                      </p:cBhvr>
                                      <p:to>
                                        <p:strVal val="visible"/>
                                      </p:to>
                                    </p:set>
                                    <p:animEffect transition="in" filter="wipe(left)">
                                      <p:cBhvr>
                                        <p:cTn id="40" dur="500"/>
                                        <p:tgtEl>
                                          <p:spTgt spid="14">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xEl>
                                              <p:pRg st="9" end="9"/>
                                            </p:txEl>
                                          </p:spTgt>
                                        </p:tgtEl>
                                        <p:attrNameLst>
                                          <p:attrName>style.visibility</p:attrName>
                                        </p:attrNameLst>
                                      </p:cBhvr>
                                      <p:to>
                                        <p:strVal val="visible"/>
                                      </p:to>
                                    </p:set>
                                    <p:animEffect transition="in" filter="wipe(left)">
                                      <p:cBhvr>
                                        <p:cTn id="45" dur="500"/>
                                        <p:tgtEl>
                                          <p:spTgt spid="14">
                                            <p:txEl>
                                              <p:pRg st="9" end="9"/>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4">
                                            <p:txEl>
                                              <p:pRg st="10" end="10"/>
                                            </p:txEl>
                                          </p:spTgt>
                                        </p:tgtEl>
                                        <p:attrNameLst>
                                          <p:attrName>style.visibility</p:attrName>
                                        </p:attrNameLst>
                                      </p:cBhvr>
                                      <p:to>
                                        <p:strVal val="visible"/>
                                      </p:to>
                                    </p:set>
                                    <p:animEffect transition="in" filter="wipe(left)">
                                      <p:cBhvr>
                                        <p:cTn id="48" dur="500"/>
                                        <p:tgtEl>
                                          <p:spTgt spid="14">
                                            <p:txEl>
                                              <p:pRg st="10" end="10"/>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14">
                                            <p:txEl>
                                              <p:pRg st="11" end="11"/>
                                            </p:txEl>
                                          </p:spTgt>
                                        </p:tgtEl>
                                        <p:attrNameLst>
                                          <p:attrName>style.visibility</p:attrName>
                                        </p:attrNameLst>
                                      </p:cBhvr>
                                      <p:to>
                                        <p:strVal val="visible"/>
                                      </p:to>
                                    </p:set>
                                    <p:animEffect transition="in" filter="wipe(left)">
                                      <p:cBhvr>
                                        <p:cTn id="51" dur="500"/>
                                        <p:tgtEl>
                                          <p:spTgt spid="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24" name="矩形 23">
            <a:extLst>
              <a:ext uri="{FF2B5EF4-FFF2-40B4-BE49-F238E27FC236}">
                <a16:creationId xmlns:a16="http://schemas.microsoft.com/office/drawing/2014/main" xmlns="" id="{093825F3-146A-4A71-B19F-2728BDCAE292}"/>
              </a:ext>
            </a:extLst>
          </p:cNvPr>
          <p:cNvSpPr/>
          <p:nvPr/>
        </p:nvSpPr>
        <p:spPr>
          <a:xfrm>
            <a:off x="662301" y="1773016"/>
            <a:ext cx="8122013" cy="1554272"/>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I’m going to give up junk food.</a:t>
            </a:r>
          </a:p>
          <a:p>
            <a:pPr marL="360363" indent="-360363">
              <a:spcBef>
                <a:spcPts val="600"/>
              </a:spcBef>
            </a:pPr>
            <a:r>
              <a:rPr lang="en-US" altLang="zh-TW" sz="2000" i="1" dirty="0">
                <a:solidFill>
                  <a:srgbClr val="0080FF"/>
                </a:solidFill>
                <a:latin typeface="Calibri" panose="020F0502020204030204" pitchFamily="34" charset="0"/>
              </a:rPr>
              <a:t>B: 	What </a:t>
            </a:r>
            <a:r>
              <a:rPr lang="en-US" altLang="zh-TW" sz="2000" b="1" i="1" dirty="0">
                <a:solidFill>
                  <a:srgbClr val="0080FF"/>
                </a:solidFill>
                <a:latin typeface="Calibri" panose="020F0502020204030204" pitchFamily="34" charset="0"/>
              </a:rPr>
              <a:t>will you eat when you want </a:t>
            </a:r>
            <a:r>
              <a:rPr lang="en-US" altLang="zh-TW" sz="2000" i="1" dirty="0">
                <a:solidFill>
                  <a:srgbClr val="0080FF"/>
                </a:solidFill>
                <a:latin typeface="Calibri" panose="020F0502020204030204" pitchFamily="34" charset="0"/>
              </a:rPr>
              <a:t>a snack?</a:t>
            </a:r>
          </a:p>
          <a:p>
            <a:pPr marL="360363" indent="-360363">
              <a:spcBef>
                <a:spcPts val="600"/>
              </a:spcBef>
            </a:pPr>
            <a:r>
              <a:rPr lang="en-US" altLang="zh-TW" sz="2000" i="1" dirty="0">
                <a:solidFill>
                  <a:srgbClr val="0080FF"/>
                </a:solidFill>
                <a:latin typeface="Calibri" panose="020F0502020204030204" pitchFamily="34" charset="0"/>
              </a:rPr>
              <a:t>A: 	Don’t worry. </a:t>
            </a:r>
            <a:r>
              <a:rPr lang="en-US" altLang="zh-TW" sz="2000" b="1" i="1" dirty="0">
                <a:solidFill>
                  <a:srgbClr val="0080FF"/>
                </a:solidFill>
                <a:latin typeface="Calibri" panose="020F0502020204030204" pitchFamily="34" charset="0"/>
              </a:rPr>
              <a:t>If I want </a:t>
            </a:r>
            <a:r>
              <a:rPr lang="en-US" altLang="zh-TW" sz="2000" i="1" dirty="0">
                <a:solidFill>
                  <a:srgbClr val="0080FF"/>
                </a:solidFill>
                <a:latin typeface="Calibri" panose="020F0502020204030204" pitchFamily="34" charset="0"/>
              </a:rPr>
              <a:t>a snack, </a:t>
            </a:r>
            <a:r>
              <a:rPr lang="en-US" altLang="zh-TW" sz="2000" b="1" i="1" dirty="0">
                <a:solidFill>
                  <a:srgbClr val="0080FF"/>
                </a:solidFill>
                <a:latin typeface="Calibri" panose="020F0502020204030204" pitchFamily="34" charset="0"/>
              </a:rPr>
              <a:t>I’ll eat </a:t>
            </a:r>
            <a:r>
              <a:rPr lang="en-US" altLang="zh-TW" sz="2000" i="1" dirty="0">
                <a:solidFill>
                  <a:srgbClr val="0080FF"/>
                </a:solidFill>
                <a:latin typeface="Calibri" panose="020F0502020204030204" pitchFamily="34" charset="0"/>
              </a:rPr>
              <a:t>nuts or some fruit.</a:t>
            </a:r>
          </a:p>
          <a:p>
            <a:pPr marL="360363" indent="-360363">
              <a:spcBef>
                <a:spcPts val="600"/>
              </a:spcBef>
            </a:pPr>
            <a:r>
              <a:rPr lang="en-US" altLang="zh-TW" sz="2000" i="1" dirty="0">
                <a:solidFill>
                  <a:srgbClr val="0080FF"/>
                </a:solidFill>
                <a:latin typeface="Calibri" panose="020F0502020204030204" pitchFamily="34" charset="0"/>
              </a:rPr>
              <a:t>C: 	And what </a:t>
            </a:r>
            <a:r>
              <a:rPr lang="en-US" altLang="zh-TW" sz="2000" b="1" i="1" dirty="0">
                <a:solidFill>
                  <a:srgbClr val="0080FF"/>
                </a:solidFill>
                <a:latin typeface="Calibri" panose="020F0502020204030204" pitchFamily="34" charset="0"/>
              </a:rPr>
              <a:t>if you find out </a:t>
            </a:r>
            <a:r>
              <a:rPr lang="en-US" altLang="zh-TW" sz="2000" i="1" dirty="0">
                <a:solidFill>
                  <a:srgbClr val="0080FF"/>
                </a:solidFill>
                <a:latin typeface="Calibri" panose="020F0502020204030204" pitchFamily="34" charset="0"/>
              </a:rPr>
              <a:t>you’re allergic to nuts?</a:t>
            </a:r>
            <a:endParaRPr lang="zh-TW" altLang="en-US" sz="2000" i="1" dirty="0">
              <a:solidFill>
                <a:srgbClr val="0080FF"/>
              </a:solidFill>
              <a:latin typeface="Calibri" panose="020F0502020204030204" pitchFamily="34" charset="0"/>
            </a:endParaRPr>
          </a:p>
        </p:txBody>
      </p:sp>
      <p:sp>
        <p:nvSpPr>
          <p:cNvPr id="25" name="矩形 24">
            <a:extLst>
              <a:ext uri="{FF2B5EF4-FFF2-40B4-BE49-F238E27FC236}">
                <a16:creationId xmlns:a16="http://schemas.microsoft.com/office/drawing/2014/main" xmlns="" id="{8A200C50-13FC-44EF-AC1B-710A4704879A}"/>
              </a:ext>
            </a:extLst>
          </p:cNvPr>
          <p:cNvSpPr/>
          <p:nvPr/>
        </p:nvSpPr>
        <p:spPr>
          <a:xfrm>
            <a:off x="304909" y="309431"/>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of four. The aim of this game is to keep answering questions as long as you can. Student A is going to do one of the things in Exercise 11. The rest of the group asks the questions. If Student A can’t answer, Student B takes a turn, and so on.</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0482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6" y="71931"/>
            <a:ext cx="782448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5c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A caffeine-fuelled world</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37970" y="1813580"/>
            <a:ext cx="8366236"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groups. Discuss the questions.</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62</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5" y="1126007"/>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12" name="矩形 11">
            <a:extLst>
              <a:ext uri="{FF2B5EF4-FFF2-40B4-BE49-F238E27FC236}">
                <a16:creationId xmlns:a16="http://schemas.microsoft.com/office/drawing/2014/main" xmlns="" id="{305E49EB-B0E7-46D8-9F69-BB4E9F60C67E}"/>
              </a:ext>
            </a:extLst>
          </p:cNvPr>
          <p:cNvSpPr/>
          <p:nvPr/>
        </p:nvSpPr>
        <p:spPr>
          <a:xfrm>
            <a:off x="319559" y="4598179"/>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article on page 63 quickly. Choose the correct option to complete the sentence.</a:t>
            </a:r>
            <a:endParaRPr lang="zh-TW" altLang="en-US" sz="2000" dirty="0">
              <a:latin typeface="Calibri" panose="020F0502020204030204" pitchFamily="34" charset="0"/>
            </a:endParaRPr>
          </a:p>
        </p:txBody>
      </p:sp>
      <p:sp>
        <p:nvSpPr>
          <p:cNvPr id="4" name="矩形 3">
            <a:extLst>
              <a:ext uri="{FF2B5EF4-FFF2-40B4-BE49-F238E27FC236}">
                <a16:creationId xmlns:a16="http://schemas.microsoft.com/office/drawing/2014/main" xmlns="" id="{88161F3C-C599-498A-A1DE-D741E3E22345}"/>
              </a:ext>
            </a:extLst>
          </p:cNvPr>
          <p:cNvSpPr/>
          <p:nvPr/>
        </p:nvSpPr>
        <p:spPr>
          <a:xfrm>
            <a:off x="691690" y="2342511"/>
            <a:ext cx="8012516" cy="1785104"/>
          </a:xfrm>
          <a:prstGeom prst="rect">
            <a:avLst/>
          </a:prstGeom>
        </p:spPr>
        <p:txBody>
          <a:bodyPr wrap="square">
            <a:spAutoFit/>
          </a:bodyPr>
          <a:lstStyle/>
          <a:p>
            <a:pPr marL="361950" indent="-361950">
              <a:spcBef>
                <a:spcPts val="600"/>
              </a:spcBef>
            </a:pPr>
            <a:r>
              <a:rPr lang="en-US" altLang="zh-TW" sz="2000" dirty="0">
                <a:solidFill>
                  <a:srgbClr val="000000"/>
                </a:solidFill>
                <a:latin typeface="Calibri" panose="020F0502020204030204" pitchFamily="34" charset="0"/>
              </a:rPr>
              <a:t>1 	Is your lifestyle very different to that of your parents’ generation? In what way(s)?</a:t>
            </a:r>
          </a:p>
          <a:p>
            <a:pPr marL="361950" indent="-361950">
              <a:spcBef>
                <a:spcPts val="600"/>
              </a:spcBef>
            </a:pPr>
            <a:r>
              <a:rPr lang="en-US" altLang="zh-TW" sz="2000" dirty="0">
                <a:solidFill>
                  <a:srgbClr val="000000"/>
                </a:solidFill>
                <a:latin typeface="Calibri" panose="020F0502020204030204" pitchFamily="34" charset="0"/>
              </a:rPr>
              <a:t>2 	Do you often hear comments about modern life? What kind of comments?</a:t>
            </a:r>
          </a:p>
          <a:p>
            <a:pPr marL="361950" indent="-361950">
              <a:spcBef>
                <a:spcPts val="600"/>
              </a:spcBef>
            </a:pPr>
            <a:r>
              <a:rPr lang="en-US" altLang="zh-TW" sz="2000" dirty="0">
                <a:solidFill>
                  <a:srgbClr val="000000"/>
                </a:solidFill>
                <a:latin typeface="Calibri" panose="020F0502020204030204" pitchFamily="34" charset="0"/>
              </a:rPr>
              <a:t>3 	How much tea/coffee or other drinks do you have in a normal day?</a:t>
            </a:r>
            <a:endParaRPr lang="zh-TW" altLang="en-US" sz="2000" dirty="0">
              <a:solidFill>
                <a:srgbClr val="000000"/>
              </a:solidFill>
              <a:latin typeface="Calibri" panose="020F0502020204030204" pitchFamily="34" charset="0"/>
            </a:endParaRPr>
          </a:p>
        </p:txBody>
      </p:sp>
      <p:sp>
        <p:nvSpPr>
          <p:cNvPr id="7" name="矩形 6">
            <a:extLst>
              <a:ext uri="{FF2B5EF4-FFF2-40B4-BE49-F238E27FC236}">
                <a16:creationId xmlns:a16="http://schemas.microsoft.com/office/drawing/2014/main" xmlns="" id="{54223FE9-334C-432D-800B-3E1EE15DEC87}"/>
              </a:ext>
            </a:extLst>
          </p:cNvPr>
          <p:cNvSpPr/>
          <p:nvPr/>
        </p:nvSpPr>
        <p:spPr>
          <a:xfrm>
            <a:off x="975827" y="4205609"/>
            <a:ext cx="2860078" cy="369332"/>
          </a:xfrm>
          <a:prstGeom prst="rect">
            <a:avLst/>
          </a:prstGeom>
        </p:spPr>
        <p:txBody>
          <a:bodyPr wrap="none">
            <a:spAutoFit/>
          </a:bodyPr>
          <a:lstStyle/>
          <a:p>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xmlns="" id="{6012F1B1-F940-4509-9731-043DBDB212A7}"/>
              </a:ext>
            </a:extLst>
          </p:cNvPr>
          <p:cNvSpPr/>
          <p:nvPr/>
        </p:nvSpPr>
        <p:spPr>
          <a:xfrm>
            <a:off x="689751" y="5374674"/>
            <a:ext cx="8080701" cy="400110"/>
          </a:xfrm>
          <a:prstGeom prst="rect">
            <a:avLst/>
          </a:prstGeom>
        </p:spPr>
        <p:txBody>
          <a:bodyPr wrap="square">
            <a:spAutoFit/>
          </a:bodyPr>
          <a:lstStyle/>
          <a:p>
            <a:r>
              <a:rPr lang="en-US" altLang="zh-TW" sz="2000" dirty="0">
                <a:solidFill>
                  <a:srgbClr val="000000"/>
                </a:solidFill>
                <a:latin typeface="Calibri" panose="020F0502020204030204" pitchFamily="34" charset="0"/>
              </a:rPr>
              <a:t>The article is about caffeine and </a:t>
            </a:r>
            <a:r>
              <a:rPr lang="en-US" altLang="zh-TW" sz="2000" i="1" dirty="0">
                <a:solidFill>
                  <a:srgbClr val="000000"/>
                </a:solidFill>
                <a:latin typeface="Calibri" panose="020F0502020204030204" pitchFamily="34" charset="0"/>
              </a:rPr>
              <a:t>children / daily life / sugar.</a:t>
            </a:r>
            <a:endParaRPr lang="zh-TW" altLang="en-US" sz="2000" i="1" dirty="0">
              <a:solidFill>
                <a:srgbClr val="000000"/>
              </a:solidFill>
              <a:latin typeface="Calibri" panose="020F0502020204030204" pitchFamily="34" charset="0"/>
            </a:endParaRPr>
          </a:p>
        </p:txBody>
      </p:sp>
      <p:sp>
        <p:nvSpPr>
          <p:cNvPr id="14" name="矩形: 圓角 37">
            <a:extLst>
              <a:ext uri="{FF2B5EF4-FFF2-40B4-BE49-F238E27FC236}">
                <a16:creationId xmlns:a16="http://schemas.microsoft.com/office/drawing/2014/main" xmlns="" id="{F4C0DD3C-8A22-4B21-A2EB-99E91128B711}"/>
              </a:ext>
            </a:extLst>
          </p:cNvPr>
          <p:cNvSpPr/>
          <p:nvPr/>
        </p:nvSpPr>
        <p:spPr>
          <a:xfrm>
            <a:off x="5115324" y="5427005"/>
            <a:ext cx="96446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63</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xmlns="" id="{3D9479BB-91CA-49CE-BADB-41B3B4A6EA67}"/>
              </a:ext>
            </a:extLst>
          </p:cNvPr>
          <p:cNvSpPr/>
          <p:nvPr/>
        </p:nvSpPr>
        <p:spPr>
          <a:xfrm>
            <a:off x="136221" y="181238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40</a:t>
            </a:r>
            <a:endParaRPr lang="zh-TW" altLang="en-US" dirty="0">
              <a:solidFill>
                <a:schemeClr val="bg1">
                  <a:lumMod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xmlns="" id="{037F1507-1815-441D-82B2-B804E01E59EF}"/>
              </a:ext>
            </a:extLst>
          </p:cNvPr>
          <p:cNvSpPr/>
          <p:nvPr/>
        </p:nvSpPr>
        <p:spPr>
          <a:xfrm>
            <a:off x="263321" y="2254078"/>
            <a:ext cx="8710353" cy="3862596"/>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Over the centuries, people have created many traditions around preparing and drinking their </a:t>
            </a:r>
            <a:r>
              <a:rPr lang="en-US" altLang="zh-TW" sz="2000" dirty="0" err="1">
                <a:latin typeface="Calibri" panose="020F0502020204030204" pitchFamily="34" charset="0"/>
                <a:cs typeface="Calibri" panose="020F0502020204030204" pitchFamily="34" charset="0"/>
              </a:rPr>
              <a:t>favourite</a:t>
            </a:r>
            <a:r>
              <a:rPr lang="en-US" altLang="zh-TW" sz="2000" dirty="0">
                <a:latin typeface="Calibri" panose="020F0502020204030204" pitchFamily="34" charset="0"/>
                <a:cs typeface="Calibri" panose="020F0502020204030204" pitchFamily="34" charset="0"/>
              </a:rPr>
              <a:t> drinks, tea and coffee. Just think of the Japanese tea ceremony, British afternoon tea or the morning coffee custom in many societies. Why are these drinks so popular? The answer is their secret ingredient – caffeine. In the modern world, the new caffeine ‘delivery systems’ are canned ‘energy’ drinks. And the more modern our world gets, the more we seem to need caffeine.</a:t>
            </a:r>
          </a:p>
          <a:p>
            <a:pPr>
              <a:spcBef>
                <a:spcPts val="600"/>
              </a:spcBef>
            </a:pPr>
            <a:r>
              <a:rPr lang="en-US" altLang="zh-TW" sz="2000" dirty="0">
                <a:latin typeface="Calibri" panose="020F0502020204030204" pitchFamily="34" charset="0"/>
                <a:cs typeface="Calibri" panose="020F0502020204030204" pitchFamily="34" charset="0"/>
              </a:rPr>
              <a:t>Caffeinated drinks make you less tired and more alert. This double power of caffeine to reduce physical tiredness and increase alertness is part of the reason why it is the world’s most popular mood-changing drug. It is the only habit-forming drug we routinely serve to our children (in all those soft drinks and chocolate bars). In fact, most babies in the developed world are born with tiny amounts of caffeine in their bodies.</a:t>
            </a:r>
            <a:endParaRPr lang="zh-TW" altLang="en-US" sz="2000" dirty="0">
              <a:latin typeface="Calibri" panose="020F0502020204030204" pitchFamily="34" charset="0"/>
              <a:cs typeface="Calibri" panose="020F0502020204030204" pitchFamily="34" charset="0"/>
            </a:endParaRPr>
          </a:p>
        </p:txBody>
      </p:sp>
      <p:pic>
        <p:nvPicPr>
          <p:cNvPr id="2" name="life_2e_intermediate_sb_track_40.mp3">
            <a:hlinkClick r:id="" action="ppaction://media"/>
          </p:cNvPr>
          <p:cNvPicPr>
            <a:picLocks noChangeAspect="1"/>
          </p:cNvPicPr>
          <p:nvPr>
            <a:audioFile r:link="rId1"/>
            <p:extLst>
              <p:ext uri="{DAA4B4D4-6D71-4841-9C94-3DE7FCFB9230}">
                <p14:media xmlns:p14="http://schemas.microsoft.com/office/powerpoint/2010/main" r:embed="rId2">
                  <p14:trim end="143572.5625"/>
                </p14:media>
              </p:ext>
            </p:extLst>
          </p:nvPr>
        </p:nvPicPr>
        <p:blipFill>
          <a:blip r:embed="rId4"/>
          <a:stretch>
            <a:fillRect/>
          </a:stretch>
        </p:blipFill>
        <p:spPr>
          <a:xfrm>
            <a:off x="1159462" y="1685653"/>
            <a:ext cx="609600" cy="609600"/>
          </a:xfrm>
          <a:prstGeom prst="rect">
            <a:avLst/>
          </a:prstGeom>
        </p:spPr>
      </p:pic>
      <p:pic>
        <p:nvPicPr>
          <p:cNvPr id="6" name="圖片 5">
            <a:extLst>
              <a:ext uri="{FF2B5EF4-FFF2-40B4-BE49-F238E27FC236}">
                <a16:creationId xmlns:a16="http://schemas.microsoft.com/office/drawing/2014/main" xmlns="" id="{9FC398D0-C573-4B88-96B6-9F887DA54549}"/>
              </a:ext>
            </a:extLst>
          </p:cNvPr>
          <p:cNvPicPr>
            <a:picLocks noChangeAspect="1"/>
          </p:cNvPicPr>
          <p:nvPr/>
        </p:nvPicPr>
        <p:blipFill>
          <a:blip r:embed="rId5"/>
          <a:stretch>
            <a:fillRect/>
          </a:stretch>
        </p:blipFill>
        <p:spPr>
          <a:xfrm>
            <a:off x="0" y="-6309"/>
            <a:ext cx="9144000" cy="1536611"/>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E99991C3-F504-40A5-8558-11506C3EFCB7}"/>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Discuss the questions.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5-p. 57</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B2413412-AA77-492F-A495-1DB32E9C7113}"/>
              </a:ext>
            </a:extLst>
          </p:cNvPr>
          <p:cNvSpPr/>
          <p:nvPr/>
        </p:nvSpPr>
        <p:spPr>
          <a:xfrm>
            <a:off x="732729" y="381830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34</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AC0F971C-7D34-4E48-9E93-878CB6BF98A6}"/>
              </a:ext>
            </a:extLst>
          </p:cNvPr>
          <p:cNvSpPr/>
          <p:nvPr/>
        </p:nvSpPr>
        <p:spPr>
          <a:xfrm>
            <a:off x="644809" y="838474"/>
            <a:ext cx="8160182" cy="1477328"/>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How much do you know about the recommended amount of different food groups you should eat each day?</a:t>
            </a:r>
          </a:p>
          <a:p>
            <a:pPr marL="363538" indent="-363538">
              <a:spcBef>
                <a:spcPts val="600"/>
              </a:spcBef>
            </a:pPr>
            <a:r>
              <a:rPr lang="en-US" altLang="zh-TW" sz="2000" dirty="0">
                <a:latin typeface="Calibri" panose="020F0502020204030204" pitchFamily="34" charset="0"/>
              </a:rPr>
              <a:t>2 	How do you decide what is the right size of a portion of food?</a:t>
            </a:r>
          </a:p>
          <a:p>
            <a:pPr marL="363538" indent="-363538">
              <a:spcBef>
                <a:spcPts val="600"/>
              </a:spcBef>
            </a:pPr>
            <a:r>
              <a:rPr lang="en-US" altLang="zh-TW" sz="2000" dirty="0">
                <a:latin typeface="Calibri" panose="020F0502020204030204" pitchFamily="34" charset="0"/>
              </a:rPr>
              <a:t>3 	Does everyone need to eat the same amounts?</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xmlns="" id="{D5B80547-7A62-4C92-94DF-AAAF8F3E02A2}"/>
              </a:ext>
            </a:extLst>
          </p:cNvPr>
          <p:cNvSpPr/>
          <p:nvPr/>
        </p:nvSpPr>
        <p:spPr>
          <a:xfrm>
            <a:off x="304912" y="3060618"/>
            <a:ext cx="848913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What do you think the portion sizes of these types of food are? Listen to an extract from a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about food. Complete the table.</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xmlns="" id="{3F2633EE-7264-4168-9BAE-286A6F0D6132}"/>
              </a:ext>
            </a:extLst>
          </p:cNvPr>
          <p:cNvSpPr/>
          <p:nvPr/>
        </p:nvSpPr>
        <p:spPr>
          <a:xfrm>
            <a:off x="1045502" y="2423582"/>
            <a:ext cx="2817582"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pic>
        <p:nvPicPr>
          <p:cNvPr id="4098" name="Picture 2"/>
          <p:cNvPicPr>
            <a:picLocks noChangeAspect="1" noChangeArrowheads="1"/>
          </p:cNvPicPr>
          <p:nvPr/>
        </p:nvPicPr>
        <p:blipFill>
          <a:blip r:embed="rId4" cstate="print"/>
          <a:srcRect/>
          <a:stretch>
            <a:fillRect/>
          </a:stretch>
        </p:blipFill>
        <p:spPr bwMode="auto">
          <a:xfrm>
            <a:off x="792424" y="4313344"/>
            <a:ext cx="7670640" cy="1722230"/>
          </a:xfrm>
          <a:prstGeom prst="rect">
            <a:avLst/>
          </a:prstGeom>
          <a:noFill/>
          <a:ln w="9525">
            <a:noFill/>
            <a:miter lim="800000"/>
            <a:headEnd/>
            <a:tailEnd/>
          </a:ln>
        </p:spPr>
      </p:pic>
      <p:sp>
        <p:nvSpPr>
          <p:cNvPr id="14" name="矩形 13">
            <a:extLst>
              <a:ext uri="{FF2B5EF4-FFF2-40B4-BE49-F238E27FC236}">
                <a16:creationId xmlns:a16="http://schemas.microsoft.com/office/drawing/2014/main" xmlns="" id="{3F2633EE-7264-4168-9BAE-286A6F0D6132}"/>
              </a:ext>
            </a:extLst>
          </p:cNvPr>
          <p:cNvSpPr/>
          <p:nvPr/>
        </p:nvSpPr>
        <p:spPr>
          <a:xfrm>
            <a:off x="4537004" y="4741627"/>
            <a:ext cx="129871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one/your</a:t>
            </a:r>
          </a:p>
        </p:txBody>
      </p:sp>
      <p:sp>
        <p:nvSpPr>
          <p:cNvPr id="17" name="矩形 16">
            <a:extLst>
              <a:ext uri="{FF2B5EF4-FFF2-40B4-BE49-F238E27FC236}">
                <a16:creationId xmlns:a16="http://schemas.microsoft.com/office/drawing/2014/main" xmlns="" id="{3F2633EE-7264-4168-9BAE-286A6F0D6132}"/>
              </a:ext>
            </a:extLst>
          </p:cNvPr>
          <p:cNvSpPr/>
          <p:nvPr/>
        </p:nvSpPr>
        <p:spPr>
          <a:xfrm>
            <a:off x="6653698" y="5022855"/>
            <a:ext cx="95967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your</a:t>
            </a:r>
          </a:p>
        </p:txBody>
      </p:sp>
      <p:sp>
        <p:nvSpPr>
          <p:cNvPr id="18" name="矩形 17">
            <a:extLst>
              <a:ext uri="{FF2B5EF4-FFF2-40B4-BE49-F238E27FC236}">
                <a16:creationId xmlns:a16="http://schemas.microsoft.com/office/drawing/2014/main" xmlns="" id="{3F2633EE-7264-4168-9BAE-286A6F0D6132}"/>
              </a:ext>
            </a:extLst>
          </p:cNvPr>
          <p:cNvSpPr/>
          <p:nvPr/>
        </p:nvSpPr>
        <p:spPr>
          <a:xfrm>
            <a:off x="3979356" y="5369443"/>
            <a:ext cx="2367231"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two (of your own)</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xmlns="" id="{3F2633EE-7264-4168-9BAE-286A6F0D6132}"/>
              </a:ext>
            </a:extLst>
          </p:cNvPr>
          <p:cNvSpPr/>
          <p:nvPr/>
        </p:nvSpPr>
        <p:spPr>
          <a:xfrm>
            <a:off x="3946823" y="5645132"/>
            <a:ext cx="2358668"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two (of your own)</a:t>
            </a:r>
            <a:endParaRPr lang="zh-TW" altLang="en-US" b="1" dirty="0">
              <a:solidFill>
                <a:srgbClr val="FF0066"/>
              </a:solidFill>
              <a:latin typeface="Segoe Print" panose="02000600000000000000" pitchFamily="2" charset="0"/>
            </a:endParaRPr>
          </a:p>
        </p:txBody>
      </p:sp>
      <p:pic>
        <p:nvPicPr>
          <p:cNvPr id="3" name="life_2e_intermediate_sb_track_3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90235" y="3679286"/>
            <a:ext cx="609600" cy="609600"/>
          </a:xfrm>
          <a:prstGeom prst="rect">
            <a:avLst/>
          </a:prstGeom>
        </p:spPr>
      </p:pic>
    </p:spTree>
    <p:extLst>
      <p:ext uri="{BB962C8B-B14F-4D97-AF65-F5344CB8AC3E}">
        <p14:creationId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75704" fill="hold"/>
                                        <p:tgtEl>
                                          <p:spTgt spid="3"/>
                                        </p:tgtEl>
                                      </p:cBhvr>
                                    </p:cmd>
                                  </p:childTnLst>
                                </p:cTn>
                              </p:par>
                            </p:childTnLst>
                          </p:cTn>
                        </p:par>
                      </p:childTnLst>
                    </p:cTn>
                  </p:par>
                </p:childTnLst>
              </p:cTn>
              <p:nextCondLst>
                <p:cond evt="onClick" delay="0">
                  <p:tgtEl>
                    <p:spTgt spid="3"/>
                  </p:tgtEl>
                </p:cond>
              </p:nextCondLst>
            </p:seq>
            <p:audio>
              <p:cMediaNode vol="80000">
                <p:cTn id="33" fill="hold" display="0">
                  <p:stCondLst>
                    <p:cond delay="indefinite"/>
                  </p:stCondLst>
                  <p:endCondLst>
                    <p:cond evt="onStopAudio" delay="0">
                      <p:tgtEl>
                        <p:sldTgt/>
                      </p:tgtEl>
                    </p:cond>
                  </p:endCondLst>
                </p:cTn>
                <p:tgtEl>
                  <p:spTgt spid="3"/>
                </p:tgtEl>
              </p:cMediaNode>
            </p:audio>
          </p:childTnLst>
        </p:cTn>
      </p:par>
    </p:tnLst>
    <p:bldLst>
      <p:bldP spid="12" grpId="0"/>
      <p:bldP spid="14" grpId="0"/>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23AE869E-7E4F-4B5B-8AD1-4D0BD5CEECBB}"/>
              </a:ext>
            </a:extLst>
          </p:cNvPr>
          <p:cNvSpPr/>
          <p:nvPr/>
        </p:nvSpPr>
        <p:spPr>
          <a:xfrm>
            <a:off x="413011" y="23457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40</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xmlns="" id="{DF4589E8-6D05-4E7A-AC2E-5B3F36EC6EB6}"/>
              </a:ext>
            </a:extLst>
          </p:cNvPr>
          <p:cNvSpPr/>
          <p:nvPr/>
        </p:nvSpPr>
        <p:spPr>
          <a:xfrm>
            <a:off x="331444" y="705300"/>
            <a:ext cx="8580430" cy="5478423"/>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Most people don’t think twice about their caffeine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intake being harmful. However, it raises blood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pressure and so increases the risk of heart disease.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That’s why the use of caffeine is considered to be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problem by scientists and public health authorities.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United States, for example, many canned energy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drinks carry warnings. In most European countries,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manufacturers have to label cans with warnings. But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France and Denmark you are not even allowed to sell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energy drinks.</a:t>
            </a:r>
          </a:p>
          <a:p>
            <a:pPr>
              <a:spcBef>
                <a:spcPts val="600"/>
              </a:spcBef>
            </a:pPr>
            <a:r>
              <a:rPr lang="en-US" altLang="zh-TW" sz="2000" dirty="0">
                <a:latin typeface="Calibri" panose="020F0502020204030204" pitchFamily="34" charset="0"/>
                <a:cs typeface="Calibri" panose="020F0502020204030204" pitchFamily="34" charset="0"/>
              </a:rPr>
              <a:t>On the other hand, there’s also research which</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suggests that caffeine may have benefits for human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health. It helps relieve pain, reduces asthma symptoms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and increases reaction speed.</a:t>
            </a:r>
          </a:p>
          <a:p>
            <a:pPr>
              <a:spcBef>
                <a:spcPts val="600"/>
              </a:spcBef>
            </a:pPr>
            <a:r>
              <a:rPr lang="en-US" altLang="zh-TW" sz="2000" dirty="0">
                <a:latin typeface="Calibri" panose="020F0502020204030204" pitchFamily="34" charset="0"/>
                <a:cs typeface="Calibri" panose="020F0502020204030204" pitchFamily="34" charset="0"/>
              </a:rPr>
              <a:t>And it seems we need coffee – or Diet Coke® or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Red Bull – to get us out of bed and back to work.</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Charles </a:t>
            </a:r>
            <a:r>
              <a:rPr lang="en-US" altLang="zh-TW" sz="2000" dirty="0" err="1">
                <a:latin typeface="Calibri" panose="020F0502020204030204" pitchFamily="34" charset="0"/>
                <a:cs typeface="Calibri" panose="020F0502020204030204" pitchFamily="34" charset="0"/>
              </a:rPr>
              <a:t>Czeisler</a:t>
            </a:r>
            <a:r>
              <a:rPr lang="en-US" altLang="zh-TW" sz="2000" dirty="0">
                <a:latin typeface="Calibri" panose="020F0502020204030204" pitchFamily="34" charset="0"/>
                <a:cs typeface="Calibri" panose="020F0502020204030204" pitchFamily="34" charset="0"/>
              </a:rPr>
              <a:t>, a neuroscientist at Harvard Medical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School, explains that traditionally people went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sleep and woke up following sunset and sunrise. Then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way we worked changed and people did more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indoor jobs. Consequently, we had to adapt. Electric</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light and caffeinated food and drink allowed people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follow a less natural work pattern. Therefore, without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caffeine, the 24-hour society of the developed world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simply couldn’t exist.</a:t>
            </a:r>
            <a:endParaRPr lang="zh-TW" altLang="en-US" sz="2000" dirty="0">
              <a:latin typeface="Calibri" panose="020F0502020204030204" pitchFamily="34" charset="0"/>
              <a:cs typeface="Calibri" panose="020F0502020204030204" pitchFamily="34" charset="0"/>
            </a:endParaRPr>
          </a:p>
        </p:txBody>
      </p:sp>
      <p:pic>
        <p:nvPicPr>
          <p:cNvPr id="6" name="life_2e_intermediate_sb_track_40.mp3">
            <a:hlinkClick r:id="" action="ppaction://media"/>
          </p:cNvPr>
          <p:cNvPicPr>
            <a:picLocks noChangeAspect="1"/>
          </p:cNvPicPr>
          <p:nvPr>
            <a:audioFile r:link="rId1"/>
            <p:extLst>
              <p:ext uri="{DAA4B4D4-6D71-4841-9C94-3DE7FCFB9230}">
                <p14:media xmlns:p14="http://schemas.microsoft.com/office/powerpoint/2010/main" r:embed="rId2">
                  <p14:trim st="78100" end="50672.5625"/>
                </p14:media>
              </p:ext>
            </p:extLst>
          </p:nvPr>
        </p:nvPicPr>
        <p:blipFill>
          <a:blip r:embed="rId4"/>
          <a:stretch>
            <a:fillRect/>
          </a:stretch>
        </p:blipFill>
        <p:spPr>
          <a:xfrm>
            <a:off x="1370517" y="143766"/>
            <a:ext cx="609600" cy="609600"/>
          </a:xfrm>
          <a:prstGeom prst="rect">
            <a:avLst/>
          </a:prstGeom>
        </p:spPr>
      </p:pic>
      <p:sp>
        <p:nvSpPr>
          <p:cNvPr id="7" name="文字方塊 6">
            <a:extLst>
              <a:ext uri="{FF2B5EF4-FFF2-40B4-BE49-F238E27FC236}">
                <a16:creationId xmlns:a16="http://schemas.microsoft.com/office/drawing/2014/main" xmlns="" id="{B33A2CCC-21B7-46CE-BE8B-CE9B464286A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63</a:t>
            </a:r>
            <a:endParaRPr lang="zh-TW" altLang="en-US" sz="1200" b="1" dirty="0">
              <a:solidFill>
                <a:schemeClr val="tx1">
                  <a:lumMod val="50000"/>
                  <a:lumOff val="50000"/>
                </a:schemeClr>
              </a:solidFill>
              <a:latin typeface="Calibri" panose="020F0502020204030204" pitchFamily="34" charset="0"/>
            </a:endParaRPr>
          </a:p>
        </p:txBody>
      </p:sp>
    </p:spTree>
    <p:extLst>
      <p:ext uri="{BB962C8B-B14F-4D97-AF65-F5344CB8AC3E}">
        <p14:creationId xmlns:p14="http://schemas.microsoft.com/office/powerpoint/2010/main" val="3194168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6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xmlns="" id="{23AE869E-7E4F-4B5B-8AD1-4D0BD5CEECBB}"/>
              </a:ext>
            </a:extLst>
          </p:cNvPr>
          <p:cNvSpPr/>
          <p:nvPr/>
        </p:nvSpPr>
        <p:spPr>
          <a:xfrm>
            <a:off x="467439" y="23457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40</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55B736EC-741D-4B07-8C0F-8A78DCD4BB38}"/>
              </a:ext>
            </a:extLst>
          </p:cNvPr>
          <p:cNvSpPr/>
          <p:nvPr/>
        </p:nvSpPr>
        <p:spPr>
          <a:xfrm>
            <a:off x="429417" y="860942"/>
            <a:ext cx="8243934" cy="2939266"/>
          </a:xfrm>
          <a:prstGeom prst="rect">
            <a:avLst/>
          </a:prstGeom>
        </p:spPr>
        <p:txBody>
          <a:bodyPr wrap="square">
            <a:spAutoFit/>
          </a:bodyPr>
          <a:lstStyle/>
          <a:p>
            <a:pPr>
              <a:spcBef>
                <a:spcPts val="600"/>
              </a:spcBef>
            </a:pPr>
            <a:r>
              <a:rPr lang="en-US" altLang="zh-TW" sz="2000" dirty="0" err="1">
                <a:latin typeface="Calibri" panose="020F0502020204030204" pitchFamily="34" charset="0"/>
                <a:cs typeface="Calibri" panose="020F0502020204030204" pitchFamily="34" charset="0"/>
              </a:rPr>
              <a:t>Czeisler</a:t>
            </a:r>
            <a:r>
              <a:rPr lang="en-US" altLang="zh-TW" sz="2000" dirty="0">
                <a:latin typeface="Calibri" panose="020F0502020204030204" pitchFamily="34" charset="0"/>
                <a:cs typeface="Calibri" panose="020F0502020204030204" pitchFamily="34" charset="0"/>
              </a:rPr>
              <a:t> says, ‘Caffeine helps people try to ignore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natural human rhythms.’ He warns us that ‘there is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heavy, heavy price to pay’ for all this extra alertness.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Without enough sleep – the traditional eight hours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out of each 24 is about right – the human body will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not function at its best, either physically, mentally, or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emotionally, the doctor says.</a:t>
            </a:r>
          </a:p>
          <a:p>
            <a:pPr>
              <a:spcBef>
                <a:spcPts val="600"/>
              </a:spcBef>
            </a:pPr>
            <a:r>
              <a:rPr lang="en-US" altLang="zh-TW" sz="2000" dirty="0">
                <a:latin typeface="Calibri" panose="020F0502020204030204" pitchFamily="34" charset="0"/>
                <a:cs typeface="Calibri" panose="020F0502020204030204" pitchFamily="34" charset="0"/>
              </a:rPr>
              <a:t>According to </a:t>
            </a:r>
            <a:r>
              <a:rPr lang="en-US" altLang="zh-TW" sz="2000" dirty="0" err="1">
                <a:latin typeface="Calibri" panose="020F0502020204030204" pitchFamily="34" charset="0"/>
                <a:cs typeface="Calibri" panose="020F0502020204030204" pitchFamily="34" charset="0"/>
              </a:rPr>
              <a:t>Czeisler</a:t>
            </a:r>
            <a:r>
              <a:rPr lang="en-US" altLang="zh-TW" sz="2000" dirty="0">
                <a:latin typeface="Calibri" panose="020F0502020204030204" pitchFamily="34" charset="0"/>
                <a:cs typeface="Calibri" panose="020F0502020204030204" pitchFamily="34" charset="0"/>
              </a:rPr>
              <a:t>, the modern desire for caffeine is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‘Catch 22 situation’. ‘The main reason that people want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caffeine is to stay awake,’ he says. ‘But the main reason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that people can’t stay awake is they don’t get enough</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regular sleep – because they use caffeine.’</a:t>
            </a:r>
            <a:endParaRPr lang="zh-TW" altLang="en-US" sz="2000" dirty="0">
              <a:latin typeface="Calibri" panose="020F0502020204030204" pitchFamily="34" charset="0"/>
              <a:cs typeface="Calibri" panose="020F0502020204030204" pitchFamily="34" charset="0"/>
            </a:endParaRPr>
          </a:p>
        </p:txBody>
      </p:sp>
      <p:pic>
        <p:nvPicPr>
          <p:cNvPr id="16386" name="Picture 2"/>
          <p:cNvPicPr>
            <a:picLocks noChangeAspect="1" noChangeArrowheads="1"/>
          </p:cNvPicPr>
          <p:nvPr/>
        </p:nvPicPr>
        <p:blipFill>
          <a:blip r:embed="rId4" cstate="print"/>
          <a:srcRect/>
          <a:stretch>
            <a:fillRect/>
          </a:stretch>
        </p:blipFill>
        <p:spPr bwMode="auto">
          <a:xfrm>
            <a:off x="546467" y="3986195"/>
            <a:ext cx="2186901" cy="553521"/>
          </a:xfrm>
          <a:prstGeom prst="rect">
            <a:avLst/>
          </a:prstGeom>
          <a:noFill/>
          <a:ln w="9525">
            <a:noFill/>
            <a:miter lim="800000"/>
            <a:headEnd/>
            <a:tailEnd/>
          </a:ln>
        </p:spPr>
      </p:pic>
      <p:pic>
        <p:nvPicPr>
          <p:cNvPr id="16387" name="Picture 3"/>
          <p:cNvPicPr>
            <a:picLocks noChangeAspect="1" noChangeArrowheads="1"/>
          </p:cNvPicPr>
          <p:nvPr/>
        </p:nvPicPr>
        <p:blipFill>
          <a:blip r:embed="rId5" cstate="print"/>
          <a:srcRect/>
          <a:stretch>
            <a:fillRect/>
          </a:stretch>
        </p:blipFill>
        <p:spPr bwMode="auto">
          <a:xfrm>
            <a:off x="4212077" y="3916235"/>
            <a:ext cx="4148938" cy="1920361"/>
          </a:xfrm>
          <a:prstGeom prst="rect">
            <a:avLst/>
          </a:prstGeom>
          <a:noFill/>
          <a:ln w="9525">
            <a:noFill/>
            <a:miter lim="800000"/>
            <a:headEnd/>
            <a:tailEnd/>
          </a:ln>
        </p:spPr>
      </p:pic>
      <p:sp>
        <p:nvSpPr>
          <p:cNvPr id="9" name="矩形 8"/>
          <p:cNvSpPr/>
          <p:nvPr/>
        </p:nvSpPr>
        <p:spPr>
          <a:xfrm>
            <a:off x="4075889" y="5878218"/>
            <a:ext cx="4688733" cy="338554"/>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The Shibuya Crossing in Tokyo, Japan is always busy.</a:t>
            </a:r>
            <a:endParaRPr lang="zh-TW" altLang="en-US" sz="1600" dirty="0">
              <a:solidFill>
                <a:schemeClr val="tx1">
                  <a:lumMod val="85000"/>
                  <a:lumOff val="15000"/>
                </a:schemeClr>
              </a:solidFill>
              <a:latin typeface="Corbel" panose="020B0503020204020204" pitchFamily="34" charset="0"/>
            </a:endParaRPr>
          </a:p>
        </p:txBody>
      </p:sp>
      <p:pic>
        <p:nvPicPr>
          <p:cNvPr id="10" name="life_2e_intermediate_sb_track_40.mp3">
            <a:hlinkClick r:id="" action="ppaction://media"/>
          </p:cNvPr>
          <p:cNvPicPr>
            <a:picLocks noChangeAspect="1"/>
          </p:cNvPicPr>
          <p:nvPr>
            <a:audioFile r:link="rId1"/>
            <p:extLst>
              <p:ext uri="{DAA4B4D4-6D71-4841-9C94-3DE7FCFB9230}">
                <p14:media xmlns:p14="http://schemas.microsoft.com/office/powerpoint/2010/main" r:embed="rId2">
                  <p14:trim st="171000"/>
                </p14:media>
              </p:ext>
            </p:extLst>
          </p:nvPr>
        </p:nvPicPr>
        <p:blipFill>
          <a:blip r:embed="rId6"/>
          <a:stretch>
            <a:fillRect/>
          </a:stretch>
        </p:blipFill>
        <p:spPr>
          <a:xfrm>
            <a:off x="1424945" y="143766"/>
            <a:ext cx="609600" cy="609600"/>
          </a:xfrm>
          <a:prstGeom prst="rect">
            <a:avLst/>
          </a:prstGeom>
        </p:spPr>
      </p:pic>
      <p:sp>
        <p:nvSpPr>
          <p:cNvPr id="11" name="文字方塊 10">
            <a:extLst>
              <a:ext uri="{FF2B5EF4-FFF2-40B4-BE49-F238E27FC236}">
                <a16:creationId xmlns:a16="http://schemas.microsoft.com/office/drawing/2014/main" xmlns="" id="{649CF92C-9E8D-4633-A7E5-073BCA103BA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63</a:t>
            </a:r>
            <a:endParaRPr lang="zh-TW" altLang="en-US" sz="1200" b="1" dirty="0">
              <a:solidFill>
                <a:schemeClr val="tx1">
                  <a:lumMod val="50000"/>
                  <a:lumOff val="50000"/>
                </a:schemeClr>
              </a:solidFill>
              <a:latin typeface="Calibri" panose="020F0502020204030204" pitchFamily="34" charset="0"/>
            </a:endParaRPr>
          </a:p>
        </p:txBody>
      </p:sp>
    </p:spTree>
    <p:extLst>
      <p:ext uri="{BB962C8B-B14F-4D97-AF65-F5344CB8AC3E}">
        <p14:creationId xmlns:p14="http://schemas.microsoft.com/office/powerpoint/2010/main" val="4229050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72"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62136" y="722118"/>
            <a:ext cx="5303235" cy="1955946"/>
          </a:xfrm>
          <a:prstGeom prst="rect">
            <a:avLst/>
          </a:prstGeom>
          <a:noFill/>
          <a:ln w="9525">
            <a:noFill/>
            <a:miter lim="800000"/>
            <a:headEnd/>
            <a:tailEnd/>
          </a:ln>
        </p:spPr>
      </p:pic>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62</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xmlns="" id="{3CC95063-9E8B-4F90-B3FD-3E738CD9127B}"/>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are the effects of caffeine? Complete the table.</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xmlns="" id="{44B076F4-C6F5-413F-A496-6B08B505C3D1}"/>
              </a:ext>
            </a:extLst>
          </p:cNvPr>
          <p:cNvSpPr/>
          <p:nvPr/>
        </p:nvSpPr>
        <p:spPr>
          <a:xfrm>
            <a:off x="295182" y="2787265"/>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these sentences with words from</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article.</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C925899C-B7F6-4C58-9BC3-36F32E88C22A}"/>
              </a:ext>
            </a:extLst>
          </p:cNvPr>
          <p:cNvSpPr/>
          <p:nvPr/>
        </p:nvSpPr>
        <p:spPr>
          <a:xfrm>
            <a:off x="973568" y="1388041"/>
            <a:ext cx="1390253"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increases</a:t>
            </a:r>
          </a:p>
        </p:txBody>
      </p:sp>
      <p:sp>
        <p:nvSpPr>
          <p:cNvPr id="10" name="矩形 9">
            <a:extLst>
              <a:ext uri="{FF2B5EF4-FFF2-40B4-BE49-F238E27FC236}">
                <a16:creationId xmlns:a16="http://schemas.microsoft.com/office/drawing/2014/main" xmlns="" id="{7A58094E-2EF6-472A-B544-5BF2110BE76C}"/>
              </a:ext>
            </a:extLst>
          </p:cNvPr>
          <p:cNvSpPr/>
          <p:nvPr/>
        </p:nvSpPr>
        <p:spPr>
          <a:xfrm>
            <a:off x="2500467" y="1971701"/>
            <a:ext cx="885220"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risk</a:t>
            </a:r>
          </a:p>
        </p:txBody>
      </p:sp>
      <p:sp>
        <p:nvSpPr>
          <p:cNvPr id="9" name="矩形 8">
            <a:extLst>
              <a:ext uri="{FF2B5EF4-FFF2-40B4-BE49-F238E27FC236}">
                <a16:creationId xmlns:a16="http://schemas.microsoft.com/office/drawing/2014/main" xmlns="" id="{B3033686-872B-4F4D-A7FE-B937222B5F7F}"/>
              </a:ext>
            </a:extLst>
          </p:cNvPr>
          <p:cNvSpPr/>
          <p:nvPr/>
        </p:nvSpPr>
        <p:spPr>
          <a:xfrm>
            <a:off x="4787869" y="1400086"/>
            <a:ext cx="1143919"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pain</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B3033686-872B-4F4D-A7FE-B937222B5F7F}"/>
              </a:ext>
            </a:extLst>
          </p:cNvPr>
          <p:cNvSpPr/>
          <p:nvPr/>
        </p:nvSpPr>
        <p:spPr>
          <a:xfrm>
            <a:off x="4647049" y="1682188"/>
            <a:ext cx="1143919"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asthma</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B3033686-872B-4F4D-A7FE-B937222B5F7F}"/>
              </a:ext>
            </a:extLst>
          </p:cNvPr>
          <p:cNvSpPr/>
          <p:nvPr/>
        </p:nvSpPr>
        <p:spPr>
          <a:xfrm>
            <a:off x="2568102" y="3282619"/>
            <a:ext cx="1592093"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ingredient</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xmlns="" id="{B3033686-872B-4F4D-A7FE-B937222B5F7F}"/>
              </a:ext>
            </a:extLst>
          </p:cNvPr>
          <p:cNvSpPr/>
          <p:nvPr/>
        </p:nvSpPr>
        <p:spPr>
          <a:xfrm>
            <a:off x="5321733" y="3914918"/>
            <a:ext cx="1143919"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mood</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xmlns="" id="{AD7A60B8-8986-4276-A040-9D9786927F2E}"/>
              </a:ext>
            </a:extLst>
          </p:cNvPr>
          <p:cNvSpPr/>
          <p:nvPr/>
        </p:nvSpPr>
        <p:spPr>
          <a:xfrm>
            <a:off x="656791" y="3241271"/>
            <a:ext cx="8127523" cy="2092881"/>
          </a:xfrm>
          <a:prstGeom prst="rect">
            <a:avLst/>
          </a:prstGeom>
        </p:spPr>
        <p:txBody>
          <a:bodyPr wrap="square">
            <a:spAutoFit/>
          </a:bodyPr>
          <a:lstStyle/>
          <a:p>
            <a:pPr marL="358775" indent="-358775">
              <a:spcBef>
                <a:spcPts val="300"/>
              </a:spcBef>
            </a:pPr>
            <a:r>
              <a:rPr lang="en-US" altLang="zh-TW" sz="2000" dirty="0">
                <a:latin typeface="Calibri" panose="020F0502020204030204" pitchFamily="34" charset="0"/>
                <a:cs typeface="Calibri" panose="020F0502020204030204" pitchFamily="34" charset="0"/>
              </a:rPr>
              <a:t>1 	Caffeine is an _____________</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of tea, coffee, soft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drinks, energy drinks and chocolate.</a:t>
            </a:r>
          </a:p>
          <a:p>
            <a:pPr marL="358775" indent="-358775">
              <a:spcBef>
                <a:spcPts val="300"/>
              </a:spcBef>
            </a:pPr>
            <a:r>
              <a:rPr lang="en-US" altLang="zh-TW" sz="2000" dirty="0">
                <a:latin typeface="Calibri" panose="020F0502020204030204" pitchFamily="34" charset="0"/>
                <a:cs typeface="Calibri" panose="020F0502020204030204" pitchFamily="34" charset="0"/>
              </a:rPr>
              <a:t>2 	Caffeine is a drug which changes your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_____________.</a:t>
            </a:r>
          </a:p>
          <a:p>
            <a:pPr marL="358775" indent="-358775">
              <a:spcBef>
                <a:spcPts val="300"/>
              </a:spcBef>
            </a:pPr>
            <a:r>
              <a:rPr lang="en-US" altLang="zh-TW" sz="2000" dirty="0">
                <a:latin typeface="Calibri" panose="020F0502020204030204" pitchFamily="34" charset="0"/>
                <a:cs typeface="Calibri" panose="020F0502020204030204" pitchFamily="34" charset="0"/>
              </a:rPr>
              <a:t>3 	Several countries put health _____________</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energy drinks.</a:t>
            </a:r>
          </a:p>
          <a:p>
            <a:pPr marL="358775" indent="-358775">
              <a:spcBef>
                <a:spcPts val="300"/>
              </a:spcBef>
            </a:pPr>
            <a:r>
              <a:rPr lang="en-US" altLang="zh-TW" sz="2000" dirty="0">
                <a:latin typeface="Calibri" panose="020F0502020204030204" pitchFamily="34" charset="0"/>
                <a:cs typeface="Calibri" panose="020F0502020204030204" pitchFamily="34" charset="0"/>
              </a:rPr>
              <a:t>4 	People have changed to a less natural work</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_____________.</a:t>
            </a:r>
          </a:p>
          <a:p>
            <a:pPr marL="358775" indent="-358775">
              <a:spcBef>
                <a:spcPts val="300"/>
              </a:spcBef>
            </a:pPr>
            <a:r>
              <a:rPr lang="en-US" altLang="zh-TW" sz="2000" dirty="0">
                <a:latin typeface="Calibri" panose="020F0502020204030204" pitchFamily="34" charset="0"/>
                <a:cs typeface="Calibri" panose="020F0502020204030204" pitchFamily="34" charset="0"/>
              </a:rPr>
              <a:t>5 	Caffeine is popular with people who need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stay _____________.</a:t>
            </a:r>
            <a:endParaRPr lang="zh-TW" altLang="en-US" sz="2000" dirty="0">
              <a:latin typeface="Calibri" panose="020F0502020204030204" pitchFamily="34" charset="0"/>
              <a:cs typeface="Calibri" panose="020F0502020204030204" pitchFamily="34" charset="0"/>
            </a:endParaRPr>
          </a:p>
        </p:txBody>
      </p:sp>
      <p:sp>
        <p:nvSpPr>
          <p:cNvPr id="19" name="矩形 18">
            <a:extLst>
              <a:ext uri="{FF2B5EF4-FFF2-40B4-BE49-F238E27FC236}">
                <a16:creationId xmlns:a16="http://schemas.microsoft.com/office/drawing/2014/main" xmlns="" id="{B3033686-872B-4F4D-A7FE-B937222B5F7F}"/>
              </a:ext>
            </a:extLst>
          </p:cNvPr>
          <p:cNvSpPr/>
          <p:nvPr/>
        </p:nvSpPr>
        <p:spPr>
          <a:xfrm>
            <a:off x="4193324" y="4265113"/>
            <a:ext cx="1293076"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warnings</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xmlns="" id="{B3033686-872B-4F4D-A7FE-B937222B5F7F}"/>
              </a:ext>
            </a:extLst>
          </p:cNvPr>
          <p:cNvSpPr/>
          <p:nvPr/>
        </p:nvSpPr>
        <p:spPr>
          <a:xfrm>
            <a:off x="5788661" y="4605580"/>
            <a:ext cx="1143919"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pattern</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xmlns="" id="{B3033686-872B-4F4D-A7FE-B937222B5F7F}"/>
              </a:ext>
            </a:extLst>
          </p:cNvPr>
          <p:cNvSpPr/>
          <p:nvPr/>
        </p:nvSpPr>
        <p:spPr>
          <a:xfrm>
            <a:off x="6411231" y="4984960"/>
            <a:ext cx="952607"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awake</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xmlns="" id="{ADDF4148-9731-4ADF-956C-895FEBB48DB0}"/>
              </a:ext>
            </a:extLst>
          </p:cNvPr>
          <p:cNvSpPr/>
          <p:nvPr/>
        </p:nvSpPr>
        <p:spPr>
          <a:xfrm>
            <a:off x="265998" y="5427015"/>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Do you think anything the writer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says is true about your own lifestyle? What?</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wipe(left)">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wipe(left)">
                                      <p:cBhvr>
                                        <p:cTn id="37" dur="500"/>
                                        <p:tgtEl>
                                          <p:spTgt spid="1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left)">
                                      <p:cBhvr>
                                        <p:cTn id="42" dur="500"/>
                                        <p:tgtEl>
                                          <p:spTgt spid="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xEl>
                                              <p:pRg st="0" end="0"/>
                                            </p:txEl>
                                          </p:spTgt>
                                        </p:tgtEl>
                                        <p:attrNameLst>
                                          <p:attrName>style.visibility</p:attrName>
                                        </p:attrNameLst>
                                      </p:cBhvr>
                                      <p:to>
                                        <p:strVal val="visible"/>
                                      </p:to>
                                    </p:set>
                                    <p:animEffect transition="in" filter="wipe(left)">
                                      <p:cBhvr>
                                        <p:cTn id="4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9" grpId="0" build="p"/>
      <p:bldP spid="12" grpId="0" build="p"/>
      <p:bldP spid="14" grpId="0" build="p"/>
      <p:bldP spid="15" grpId="0" build="p"/>
      <p:bldP spid="19" grpId="0" build="p"/>
      <p:bldP spid="20" grpId="0" build="p"/>
      <p:bldP spid="2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285453" y="319725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list of features which are typical of</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informative texts. Find examples in the article.</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Critical thinking</a:t>
            </a:r>
            <a:r>
              <a:rPr lang="zh-TW" altLang="en-US" sz="3200" b="1" dirty="0">
                <a:solidFill>
                  <a:srgbClr val="E60000"/>
                </a:solidFill>
                <a:latin typeface="Calibri" panose="020F0502020204030204" pitchFamily="34" charset="0"/>
              </a:rPr>
              <a:t> </a:t>
            </a:r>
            <a:r>
              <a:rPr lang="en-US" altLang="zh-TW" sz="3200" b="1" dirty="0">
                <a:solidFill>
                  <a:srgbClr val="E60000"/>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writer’s purpose</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62</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xmlns="" id="{380D6CE3-A178-420D-92FD-AB7F18DCD8BE}"/>
              </a:ext>
            </a:extLst>
          </p:cNvPr>
          <p:cNvSpPr/>
          <p:nvPr/>
        </p:nvSpPr>
        <p:spPr>
          <a:xfrm>
            <a:off x="630813" y="1654979"/>
            <a:ext cx="8134046" cy="400110"/>
          </a:xfrm>
          <a:prstGeom prst="rect">
            <a:avLst/>
          </a:prstGeom>
        </p:spPr>
        <p:txBody>
          <a:bodyPr wrap="square">
            <a:spAutoFit/>
          </a:bodyPr>
          <a:lstStyle/>
          <a:p>
            <a:pPr marL="358775" indent="-358775">
              <a:spcBef>
                <a:spcPts val="300"/>
              </a:spcBef>
            </a:pPr>
            <a:r>
              <a:rPr lang="en-US" altLang="zh-TW" sz="2000" i="1" dirty="0">
                <a:latin typeface="Calibri" panose="020F0502020204030204" pitchFamily="34" charset="0"/>
                <a:cs typeface="Calibri" panose="020F0502020204030204" pitchFamily="34" charset="0"/>
              </a:rPr>
              <a:t>to entertain / to inform / to persuade the reader</a:t>
            </a:r>
            <a:endParaRPr lang="zh-TW" altLang="en-US" sz="2000" i="1"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xmlns="" id="{01D53EC1-A020-4F6C-9166-642660CBEA49}"/>
              </a:ext>
            </a:extLst>
          </p:cNvPr>
          <p:cNvSpPr/>
          <p:nvPr/>
        </p:nvSpPr>
        <p:spPr>
          <a:xfrm>
            <a:off x="627183" y="2170963"/>
            <a:ext cx="7524596"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should include some of the information in the answer key to Exercise 7 when they give reasons.</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7C8247C5-B96C-435F-89C2-E01F03B5B1BD}"/>
              </a:ext>
            </a:extLst>
          </p:cNvPr>
          <p:cNvSpPr/>
          <p:nvPr/>
        </p:nvSpPr>
        <p:spPr>
          <a:xfrm>
            <a:off x="315183"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is the writer’s main purpose in this article?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Give reasons for your answer.</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xmlns="" id="{380D6CE3-A178-420D-92FD-AB7F18DCD8BE}"/>
              </a:ext>
            </a:extLst>
          </p:cNvPr>
          <p:cNvSpPr/>
          <p:nvPr/>
        </p:nvSpPr>
        <p:spPr>
          <a:xfrm>
            <a:off x="640541" y="4009074"/>
            <a:ext cx="3055970" cy="1438855"/>
          </a:xfrm>
          <a:prstGeom prst="rect">
            <a:avLst/>
          </a:prstGeom>
        </p:spPr>
        <p:txBody>
          <a:bodyPr wrap="square">
            <a:spAutoFit/>
          </a:bodyPr>
          <a:lstStyle/>
          <a:p>
            <a:pPr marL="358775" indent="-358775">
              <a:spcBef>
                <a:spcPts val="300"/>
              </a:spcBef>
            </a:pPr>
            <a:r>
              <a:rPr lang="en-US" altLang="zh-TW" sz="2000" dirty="0">
                <a:latin typeface="Calibri" panose="020F0502020204030204" pitchFamily="34" charset="0"/>
                <a:cs typeface="Calibri" panose="020F0502020204030204" pitchFamily="34" charset="0"/>
              </a:rPr>
              <a:t>1 	the present simple</a:t>
            </a:r>
          </a:p>
          <a:p>
            <a:pPr marL="358775" indent="-358775">
              <a:spcBef>
                <a:spcPts val="300"/>
              </a:spcBef>
            </a:pPr>
            <a:r>
              <a:rPr lang="en-US" altLang="zh-TW" sz="2000" dirty="0">
                <a:latin typeface="Calibri" panose="020F0502020204030204" pitchFamily="34" charset="0"/>
                <a:cs typeface="Calibri" panose="020F0502020204030204" pitchFamily="34" charset="0"/>
              </a:rPr>
              <a:t>2 	the third person</a:t>
            </a:r>
          </a:p>
          <a:p>
            <a:pPr marL="358775" indent="-358775">
              <a:spcBef>
                <a:spcPts val="300"/>
              </a:spcBef>
            </a:pPr>
            <a:r>
              <a:rPr lang="en-US" altLang="zh-TW" sz="2000" dirty="0">
                <a:latin typeface="Calibri" panose="020F0502020204030204" pitchFamily="34" charset="0"/>
                <a:cs typeface="Calibri" panose="020F0502020204030204" pitchFamily="34" charset="0"/>
              </a:rPr>
              <a:t>3 	questions and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answers</a:t>
            </a:r>
          </a:p>
          <a:p>
            <a:pPr marL="358775" indent="-358775">
              <a:spcBef>
                <a:spcPts val="300"/>
              </a:spcBef>
            </a:pPr>
            <a:r>
              <a:rPr lang="en-US" altLang="zh-TW" sz="2000" dirty="0">
                <a:latin typeface="Calibri" panose="020F0502020204030204" pitchFamily="34" charset="0"/>
                <a:cs typeface="Calibri" panose="020F0502020204030204" pitchFamily="34" charset="0"/>
              </a:rPr>
              <a:t>4 	facts</a:t>
            </a:r>
            <a:endParaRPr lang="zh-TW" altLang="en-US" sz="2000" dirty="0">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xmlns="" id="{380D6CE3-A178-420D-92FD-AB7F18DCD8BE}"/>
              </a:ext>
            </a:extLst>
          </p:cNvPr>
          <p:cNvSpPr/>
          <p:nvPr/>
        </p:nvSpPr>
        <p:spPr>
          <a:xfrm>
            <a:off x="3831214" y="4028530"/>
            <a:ext cx="4855587" cy="1092607"/>
          </a:xfrm>
          <a:prstGeom prst="rect">
            <a:avLst/>
          </a:prstGeom>
        </p:spPr>
        <p:txBody>
          <a:bodyPr wrap="square">
            <a:spAutoFit/>
          </a:bodyPr>
          <a:lstStyle/>
          <a:p>
            <a:pPr marL="358775" indent="-358775">
              <a:spcBef>
                <a:spcPts val="300"/>
              </a:spcBef>
            </a:pPr>
            <a:r>
              <a:rPr lang="en-US" altLang="zh-TW" sz="2000" dirty="0">
                <a:latin typeface="Calibri" panose="020F0502020204030204" pitchFamily="34" charset="0"/>
                <a:cs typeface="Calibri" panose="020F0502020204030204" pitchFamily="34" charset="0"/>
              </a:rPr>
              <a:t>5 	specific examples</a:t>
            </a:r>
          </a:p>
          <a:p>
            <a:pPr marL="358775" indent="-358775">
              <a:spcBef>
                <a:spcPts val="300"/>
              </a:spcBef>
            </a:pPr>
            <a:r>
              <a:rPr lang="en-US" altLang="zh-TW" sz="2000" dirty="0">
                <a:latin typeface="Calibri" panose="020F0502020204030204" pitchFamily="34" charset="0"/>
                <a:cs typeface="Calibri" panose="020F0502020204030204" pitchFamily="34" charset="0"/>
              </a:rPr>
              <a:t>6 	quotes, often from experts</a:t>
            </a:r>
          </a:p>
          <a:p>
            <a:pPr marL="358775" indent="-358775">
              <a:spcBef>
                <a:spcPts val="300"/>
              </a:spcBef>
            </a:pPr>
            <a:r>
              <a:rPr lang="en-US" altLang="zh-TW" sz="2000" dirty="0">
                <a:latin typeface="Calibri" panose="020F0502020204030204" pitchFamily="34" charset="0"/>
                <a:cs typeface="Calibri" panose="020F0502020204030204" pitchFamily="34" charset="0"/>
              </a:rPr>
              <a:t>7 	linkers to show how ideas are connected</a:t>
            </a:r>
            <a:endParaRPr lang="zh-TW" altLang="en-US" sz="2000" dirty="0">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xmlns="" id="{EEEDC5DB-46D9-475F-B27D-6242B7A24282}"/>
              </a:ext>
            </a:extLst>
          </p:cNvPr>
          <p:cNvSpPr/>
          <p:nvPr/>
        </p:nvSpPr>
        <p:spPr>
          <a:xfrm>
            <a:off x="781344" y="5517672"/>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
        <p:nvSpPr>
          <p:cNvPr id="11" name="矩形: 圓角 37">
            <a:extLst>
              <a:ext uri="{FF2B5EF4-FFF2-40B4-BE49-F238E27FC236}">
                <a16:creationId xmlns:a16="http://schemas.microsoft.com/office/drawing/2014/main" xmlns="" id="{F4C0DD3C-8A22-4B21-A2EB-99E91128B711}"/>
              </a:ext>
            </a:extLst>
          </p:cNvPr>
          <p:cNvSpPr/>
          <p:nvPr/>
        </p:nvSpPr>
        <p:spPr>
          <a:xfrm>
            <a:off x="2123838" y="1730495"/>
            <a:ext cx="96446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382441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wipe(left)">
                                      <p:cBhvr>
                                        <p:cTn id="1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build="p"/>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6AE7AC57-2069-44E7-854E-596BAE2768B4}"/>
              </a:ext>
            </a:extLst>
          </p:cNvPr>
          <p:cNvSpPr/>
          <p:nvPr/>
        </p:nvSpPr>
        <p:spPr>
          <a:xfrm>
            <a:off x="237146" y="682576"/>
            <a:ext cx="8623826" cy="5493812"/>
          </a:xfrm>
          <a:prstGeom prst="rect">
            <a:avLst/>
          </a:prstGeom>
        </p:spPr>
        <p:txBody>
          <a:bodyPr wrap="square">
            <a:spAutoFit/>
          </a:bodyPr>
          <a:lstStyle/>
          <a:p>
            <a:pPr marL="360363" indent="-360363">
              <a:spcBef>
                <a:spcPts val="300"/>
              </a:spcBef>
            </a:pPr>
            <a:r>
              <a:rPr lang="en-US" altLang="zh-TW" sz="1600" b="1" dirty="0">
                <a:solidFill>
                  <a:srgbClr val="FF0066"/>
                </a:solidFill>
                <a:latin typeface="Segoe Print" panose="02000600000000000000" pitchFamily="2" charset="0"/>
              </a:rPr>
              <a:t>1	present simple: used throughout, especially in paragraphs 1 (</a:t>
            </a:r>
            <a:r>
              <a:rPr lang="en-US" altLang="zh-TW" sz="1600" b="1" i="1" dirty="0">
                <a:solidFill>
                  <a:srgbClr val="FF0066"/>
                </a:solidFill>
                <a:latin typeface="Segoe Print" panose="02000600000000000000" pitchFamily="2" charset="0"/>
              </a:rPr>
              <a:t>think, are, is, gets, seem</a:t>
            </a:r>
            <a:r>
              <a:rPr lang="en-US" altLang="zh-TW" sz="1600" b="1" dirty="0">
                <a:solidFill>
                  <a:srgbClr val="FF0066"/>
                </a:solidFill>
                <a:latin typeface="Segoe Print" panose="02000600000000000000" pitchFamily="2" charset="0"/>
              </a:rPr>
              <a:t>), 2, 3, 5 and 6</a:t>
            </a:r>
          </a:p>
          <a:p>
            <a:pPr marL="360363" indent="-360363">
              <a:spcBef>
                <a:spcPts val="300"/>
              </a:spcBef>
            </a:pPr>
            <a:r>
              <a:rPr lang="en-US" altLang="zh-TW" sz="1600" b="1" dirty="0">
                <a:solidFill>
                  <a:srgbClr val="FF0066"/>
                </a:solidFill>
                <a:latin typeface="Segoe Print" panose="02000600000000000000" pitchFamily="2" charset="0"/>
              </a:rPr>
              <a:t>2 	third person: the first person (</a:t>
            </a:r>
            <a:r>
              <a:rPr lang="en-US" altLang="zh-TW" sz="1600" b="1" i="1" dirty="0">
                <a:solidFill>
                  <a:srgbClr val="FF0066"/>
                </a:solidFill>
                <a:latin typeface="Segoe Print" panose="02000600000000000000" pitchFamily="2" charset="0"/>
              </a:rPr>
              <a:t>I</a:t>
            </a:r>
            <a:r>
              <a:rPr lang="en-US" altLang="zh-TW" sz="1600" b="1" dirty="0">
                <a:solidFill>
                  <a:srgbClr val="FF0066"/>
                </a:solidFill>
                <a:latin typeface="Segoe Print" panose="02000600000000000000" pitchFamily="2" charset="0"/>
              </a:rPr>
              <a:t>) is never used</a:t>
            </a:r>
          </a:p>
          <a:p>
            <a:pPr marL="360363" indent="-360363">
              <a:spcBef>
                <a:spcPts val="300"/>
              </a:spcBef>
            </a:pPr>
            <a:r>
              <a:rPr lang="en-US" altLang="zh-TW" sz="1600" b="1" dirty="0">
                <a:solidFill>
                  <a:srgbClr val="FF0066"/>
                </a:solidFill>
                <a:latin typeface="Segoe Print" panose="02000600000000000000" pitchFamily="2" charset="0"/>
              </a:rPr>
              <a:t>3 	questions and answers: </a:t>
            </a:r>
            <a:r>
              <a:rPr lang="en-US" altLang="zh-TW" sz="1600" b="1" i="1" dirty="0">
                <a:solidFill>
                  <a:srgbClr val="FF0066"/>
                </a:solidFill>
                <a:latin typeface="Segoe Print" panose="02000600000000000000" pitchFamily="2" charset="0"/>
              </a:rPr>
              <a:t>Why are these drinks so popular? The answer is their secret ingredient – caffeine.</a:t>
            </a:r>
          </a:p>
          <a:p>
            <a:pPr marL="360363" indent="-360363">
              <a:spcBef>
                <a:spcPts val="300"/>
              </a:spcBef>
            </a:pPr>
            <a:r>
              <a:rPr lang="en-US" altLang="zh-TW" sz="1600" b="1" dirty="0">
                <a:solidFill>
                  <a:srgbClr val="FF0066"/>
                </a:solidFill>
                <a:latin typeface="Segoe Print" panose="02000600000000000000" pitchFamily="2" charset="0"/>
              </a:rPr>
              <a:t>4 	facts: </a:t>
            </a:r>
            <a:r>
              <a:rPr lang="en-US" altLang="zh-TW" sz="1600" b="1" i="1" dirty="0">
                <a:solidFill>
                  <a:srgbClr val="FF0066"/>
                </a:solidFill>
                <a:latin typeface="Segoe Print" panose="02000600000000000000" pitchFamily="2" charset="0"/>
              </a:rPr>
              <a:t>Caffeinated drinks make you less tired and more alert; In fact, most babies in the developed world are born with tiny amounts of caffeine in their bodies; … it [caffeine] raises blood pressure and so increases the risk of heart disease.</a:t>
            </a:r>
          </a:p>
          <a:p>
            <a:pPr marL="360363" indent="-360363">
              <a:spcBef>
                <a:spcPts val="300"/>
              </a:spcBef>
            </a:pPr>
            <a:r>
              <a:rPr lang="en-US" altLang="zh-TW" sz="1600" b="1" dirty="0">
                <a:solidFill>
                  <a:srgbClr val="FF0066"/>
                </a:solidFill>
                <a:latin typeface="Segoe Print" panose="02000600000000000000" pitchFamily="2" charset="0"/>
              </a:rPr>
              <a:t>5 	specific examples: </a:t>
            </a:r>
            <a:r>
              <a:rPr lang="en-US" altLang="zh-TW" sz="1600" b="1" i="1" dirty="0">
                <a:solidFill>
                  <a:srgbClr val="FF0066"/>
                </a:solidFill>
                <a:latin typeface="Segoe Print" panose="02000600000000000000" pitchFamily="2" charset="0"/>
              </a:rPr>
              <a:t>In the United States, for example, many canned energy drinks carry warnings. / In most European countries, manufacturers have to label cans with warnings. But in France and Denmark you are not even allowed to sell energy drinks.</a:t>
            </a:r>
          </a:p>
          <a:p>
            <a:pPr marL="360363" indent="-360363">
              <a:spcBef>
                <a:spcPts val="300"/>
              </a:spcBef>
            </a:pPr>
            <a:r>
              <a:rPr lang="en-US" altLang="zh-TW" sz="1600" b="1" dirty="0">
                <a:solidFill>
                  <a:srgbClr val="FF0066"/>
                </a:solidFill>
                <a:latin typeface="Segoe Print" panose="02000600000000000000" pitchFamily="2" charset="0"/>
              </a:rPr>
              <a:t>6 	quotes, often from experts: </a:t>
            </a:r>
            <a:r>
              <a:rPr lang="en-US" altLang="zh-TW" sz="1600" b="1" i="1" dirty="0" err="1">
                <a:solidFill>
                  <a:srgbClr val="FF0066"/>
                </a:solidFill>
                <a:latin typeface="Segoe Print" panose="02000600000000000000" pitchFamily="2" charset="0"/>
              </a:rPr>
              <a:t>Czeisler</a:t>
            </a:r>
            <a:r>
              <a:rPr lang="en-US" altLang="zh-TW" sz="1600" b="1" i="1" dirty="0">
                <a:solidFill>
                  <a:srgbClr val="FF0066"/>
                </a:solidFill>
                <a:latin typeface="Segoe Print" panose="02000600000000000000" pitchFamily="2" charset="0"/>
              </a:rPr>
              <a:t> says, ‘Caffeine helps people try to ignore the natural human rhythms.’ He warns us that ‘there is a heavy, heavy price to pay’ for all this extra alertness; According to </a:t>
            </a:r>
            <a:r>
              <a:rPr lang="en-US" altLang="zh-TW" sz="1600" b="1" i="1" dirty="0" err="1">
                <a:solidFill>
                  <a:srgbClr val="FF0066"/>
                </a:solidFill>
                <a:latin typeface="Segoe Print" panose="02000600000000000000" pitchFamily="2" charset="0"/>
              </a:rPr>
              <a:t>Czeisler</a:t>
            </a:r>
            <a:r>
              <a:rPr lang="en-US" altLang="zh-TW" sz="1600" b="1" i="1" dirty="0">
                <a:solidFill>
                  <a:srgbClr val="FF0066"/>
                </a:solidFill>
                <a:latin typeface="Segoe Print" panose="02000600000000000000" pitchFamily="2" charset="0"/>
              </a:rPr>
              <a:t>, the modern desire for caffeine is a ‘Catch 22 situation’. ‘The main reason that people want caffeine is to stay awake,’ he says. ‘But the main reason that people can’t stay awake is they don’t get enough regular sleep – because they use caffeine.’</a:t>
            </a:r>
          </a:p>
          <a:p>
            <a:pPr marL="360363" indent="-360363">
              <a:spcBef>
                <a:spcPts val="300"/>
              </a:spcBef>
            </a:pPr>
            <a:r>
              <a:rPr lang="en-US" altLang="zh-TW" sz="1600" b="1" dirty="0">
                <a:solidFill>
                  <a:srgbClr val="FF0066"/>
                </a:solidFill>
                <a:latin typeface="Segoe Print" panose="02000600000000000000" pitchFamily="2" charset="0"/>
              </a:rPr>
              <a:t>7 	linkers to show how ideas are connected: </a:t>
            </a:r>
            <a:r>
              <a:rPr lang="en-US" altLang="zh-TW" sz="1600" b="1" i="1" dirty="0">
                <a:solidFill>
                  <a:srgbClr val="FF0066"/>
                </a:solidFill>
                <a:latin typeface="Segoe Print" panose="02000600000000000000" pitchFamily="2" charset="0"/>
              </a:rPr>
              <a:t>In fact; However; But; On the other hand; And; Consequently; Therefore</a:t>
            </a:r>
            <a:endParaRPr lang="zh-TW" altLang="en-US" sz="1600" b="1" i="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CC753686-DF14-40E7-AD7F-BDDEC4CAFCC1}"/>
              </a:ext>
            </a:extLst>
          </p:cNvPr>
          <p:cNvSpPr/>
          <p:nvPr/>
        </p:nvSpPr>
        <p:spPr>
          <a:xfrm>
            <a:off x="255076" y="264733"/>
            <a:ext cx="6416991" cy="338554"/>
          </a:xfrm>
          <a:prstGeom prst="rect">
            <a:avLst/>
          </a:prstGeom>
        </p:spPr>
        <p:txBody>
          <a:bodyPr wrap="square">
            <a:spAutoFit/>
          </a:bodyPr>
          <a:lstStyle/>
          <a:p>
            <a:r>
              <a:rPr lang="en-US" altLang="zh-TW" sz="1600" b="1" dirty="0">
                <a:solidFill>
                  <a:srgbClr val="FF0066"/>
                </a:solidFill>
                <a:latin typeface="Segoe Print" panose="02000600000000000000" pitchFamily="2" charset="0"/>
              </a:rPr>
              <a:t>Exercise 7</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62</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xmlns="" id="{CBBA3E41-AEB4-4B80-A064-15311C3A1F08}"/>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Discuss the questions.</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xmlns="" id="{514694BB-7539-4D7B-A6B3-D2BD2376554B}"/>
              </a:ext>
            </a:extLst>
          </p:cNvPr>
          <p:cNvSpPr/>
          <p:nvPr/>
        </p:nvSpPr>
        <p:spPr>
          <a:xfrm>
            <a:off x="723449" y="2151342"/>
            <a:ext cx="8111063" cy="218521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The author is successful in informing the reader. Here are some of the many examples: Caffeinated drinks make you less tired and more alert … it raises blood pressure and so increases the risk of heart disease … there’s also research which suggests that caffeine may have benefits for human health.</a:t>
            </a:r>
          </a:p>
          <a:p>
            <a:pPr marL="360363" indent="-360363">
              <a:spcBef>
                <a:spcPts val="600"/>
              </a:spcBef>
            </a:pPr>
            <a:r>
              <a:rPr lang="en-US" altLang="zh-TW" b="1" dirty="0">
                <a:solidFill>
                  <a:srgbClr val="FF0066"/>
                </a:solidFill>
                <a:latin typeface="Segoe Print" panose="02000600000000000000" pitchFamily="2" charset="0"/>
              </a:rPr>
              <a:t>2 	Students' own answers</a:t>
            </a:r>
          </a:p>
          <a:p>
            <a:pPr marL="360363" indent="-360363">
              <a:spcBef>
                <a:spcPts val="600"/>
              </a:spcBef>
            </a:pPr>
            <a:r>
              <a:rPr lang="en-US" altLang="zh-TW" b="1" dirty="0">
                <a:solidFill>
                  <a:srgbClr val="FF0066"/>
                </a:solidFill>
                <a:latin typeface="Segoe Print" panose="02000600000000000000" pitchFamily="2" charset="0"/>
              </a:rPr>
              <a:t>3 	Students' own answers</a:t>
            </a:r>
          </a:p>
        </p:txBody>
      </p:sp>
      <p:sp>
        <p:nvSpPr>
          <p:cNvPr id="6" name="矩形 5">
            <a:extLst>
              <a:ext uri="{FF2B5EF4-FFF2-40B4-BE49-F238E27FC236}">
                <a16:creationId xmlns:a16="http://schemas.microsoft.com/office/drawing/2014/main" xmlns="" id="{02414EF6-9FBD-47C2-8CDE-1E3DC29C3452}"/>
              </a:ext>
            </a:extLst>
          </p:cNvPr>
          <p:cNvSpPr/>
          <p:nvPr/>
        </p:nvSpPr>
        <p:spPr>
          <a:xfrm>
            <a:off x="702980" y="849690"/>
            <a:ext cx="8111064" cy="116955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Do you think the writer is successful in his/ her purpose?</a:t>
            </a:r>
          </a:p>
          <a:p>
            <a:pPr marL="361950" indent="-361950">
              <a:spcBef>
                <a:spcPts val="600"/>
              </a:spcBef>
            </a:pPr>
            <a:r>
              <a:rPr lang="en-US" altLang="zh-TW" sz="2000" dirty="0">
                <a:latin typeface="Calibri" panose="020F0502020204030204" pitchFamily="34" charset="0"/>
              </a:rPr>
              <a:t>2 	Did you change your ideas about caffeine after reading the article?</a:t>
            </a:r>
          </a:p>
          <a:p>
            <a:pPr marL="361950" indent="-361950">
              <a:spcBef>
                <a:spcPts val="600"/>
              </a:spcBef>
            </a:pPr>
            <a:r>
              <a:rPr lang="en-US" altLang="zh-TW" sz="2000" dirty="0">
                <a:latin typeface="Calibri" panose="020F0502020204030204" pitchFamily="34" charset="0"/>
              </a:rPr>
              <a:t>3 	In what way has the article influenced your opinion of caffeine?</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68359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7C8247C5-B96C-435F-89C2-E01F03B5B1BD}"/>
              </a:ext>
            </a:extLst>
          </p:cNvPr>
          <p:cNvSpPr/>
          <p:nvPr/>
        </p:nvSpPr>
        <p:spPr>
          <a:xfrm>
            <a:off x="315183"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how </a:t>
            </a:r>
            <a:r>
              <a:rPr lang="en-US" altLang="zh-TW" sz="2000" i="1" dirty="0">
                <a:latin typeface="Calibri" panose="020F0502020204030204" pitchFamily="34" charset="0"/>
                <a:cs typeface="Calibri" panose="020F0502020204030204" pitchFamily="34" charset="0"/>
              </a:rPr>
              <a:t>so</a:t>
            </a:r>
            <a:r>
              <a:rPr lang="en-US" altLang="zh-TW" sz="2000" dirty="0">
                <a:latin typeface="Calibri" panose="020F0502020204030204" pitchFamily="34" charset="0"/>
                <a:cs typeface="Calibri" panose="020F0502020204030204" pitchFamily="34" charset="0"/>
              </a:rPr>
              <a:t> is used in the article. In which sentence can we replace so with </a:t>
            </a:r>
            <a:r>
              <a:rPr lang="en-US" altLang="zh-TW" sz="2000" i="1" dirty="0">
                <a:latin typeface="Calibri" panose="020F0502020204030204" pitchFamily="34" charset="0"/>
                <a:cs typeface="Calibri" panose="020F0502020204030204" pitchFamily="34" charset="0"/>
              </a:rPr>
              <a:t>as a result</a:t>
            </a:r>
            <a:r>
              <a:rPr lang="en-US" altLang="zh-TW" sz="2000" dirty="0">
                <a:latin typeface="Calibri" panose="020F0502020204030204" pitchFamily="34" charset="0"/>
                <a:cs typeface="Calibri" panose="020F0502020204030204" pitchFamily="34" charset="0"/>
              </a:rPr>
              <a:t>? What can replace </a:t>
            </a:r>
            <a:r>
              <a:rPr lang="en-US" altLang="zh-TW" sz="2000" i="1" dirty="0">
                <a:latin typeface="Calibri" panose="020F0502020204030204" pitchFamily="34" charset="0"/>
                <a:cs typeface="Calibri" panose="020F0502020204030204" pitchFamily="34" charset="0"/>
              </a:rPr>
              <a:t>so</a:t>
            </a:r>
            <a:r>
              <a:rPr lang="en-US" altLang="zh-TW" sz="2000" dirty="0">
                <a:latin typeface="Calibri" panose="020F0502020204030204" pitchFamily="34" charset="0"/>
                <a:cs typeface="Calibri" panose="020F0502020204030204" pitchFamily="34" charset="0"/>
              </a:rPr>
              <a:t> in the other sentence?</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Word focus  </a:t>
            </a:r>
            <a:r>
              <a:rPr lang="en-US" altLang="zh-TW" sz="3200" b="1" i="1" dirty="0">
                <a:solidFill>
                  <a:schemeClr val="tx1">
                    <a:lumMod val="65000"/>
                    <a:lumOff val="35000"/>
                  </a:schemeClr>
                </a:solidFill>
                <a:latin typeface="Calibri" panose="020F0502020204030204" pitchFamily="34" charset="0"/>
              </a:rPr>
              <a:t>so</a:t>
            </a:r>
            <a:endParaRPr lang="zh-TW" altLang="en-US" sz="3200" b="1" i="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62</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xmlns="" id="{02414EF6-9FBD-47C2-8CDE-1E3DC29C3452}"/>
              </a:ext>
            </a:extLst>
          </p:cNvPr>
          <p:cNvSpPr/>
          <p:nvPr/>
        </p:nvSpPr>
        <p:spPr>
          <a:xfrm>
            <a:off x="702980" y="1812728"/>
            <a:ext cx="8111064" cy="784830"/>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Why are these drinks so popular?</a:t>
            </a:r>
          </a:p>
          <a:p>
            <a:pPr marL="361950" indent="-361950">
              <a:spcBef>
                <a:spcPts val="600"/>
              </a:spcBef>
            </a:pPr>
            <a:r>
              <a:rPr lang="en-US" altLang="zh-TW" sz="2000" dirty="0">
                <a:latin typeface="Calibri" panose="020F0502020204030204" pitchFamily="34" charset="0"/>
              </a:rPr>
              <a:t>2 	It raises blood pressure and so increases the risk of heart disease.</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xmlns="" id="{21F3EE41-4069-41FA-8CAE-943A0AA8D18B}"/>
              </a:ext>
            </a:extLst>
          </p:cNvPr>
          <p:cNvSpPr/>
          <p:nvPr/>
        </p:nvSpPr>
        <p:spPr>
          <a:xfrm>
            <a:off x="702980" y="2772074"/>
            <a:ext cx="7373907" cy="72327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We can replace so with </a:t>
            </a:r>
            <a:r>
              <a:rPr lang="en-US" altLang="zh-TW" b="1" i="1" dirty="0">
                <a:solidFill>
                  <a:srgbClr val="FF0066"/>
                </a:solidFill>
                <a:latin typeface="Segoe Print" panose="02000600000000000000" pitchFamily="2" charset="0"/>
              </a:rPr>
              <a:t>as a result </a:t>
            </a:r>
            <a:r>
              <a:rPr lang="en-US" altLang="zh-TW" b="1" dirty="0">
                <a:solidFill>
                  <a:srgbClr val="FF0066"/>
                </a:solidFill>
                <a:latin typeface="Segoe Print" panose="02000600000000000000" pitchFamily="2" charset="0"/>
              </a:rPr>
              <a:t>in sentence 2.</a:t>
            </a:r>
          </a:p>
          <a:p>
            <a:pPr>
              <a:spcBef>
                <a:spcPts val="600"/>
              </a:spcBef>
            </a:pPr>
            <a:r>
              <a:rPr lang="en-US" altLang="zh-TW" b="1" dirty="0">
                <a:solidFill>
                  <a:srgbClr val="FF0066"/>
                </a:solidFill>
                <a:latin typeface="Segoe Print" panose="02000600000000000000" pitchFamily="2" charset="0"/>
              </a:rPr>
              <a:t>We can replace so in sentence 1 with </a:t>
            </a:r>
            <a:r>
              <a:rPr lang="en-US" altLang="zh-TW" b="1" i="1" dirty="0">
                <a:solidFill>
                  <a:srgbClr val="FF0066"/>
                </a:solidFill>
                <a:latin typeface="Segoe Print" panose="02000600000000000000" pitchFamily="2" charset="0"/>
              </a:rPr>
              <a:t>very </a:t>
            </a:r>
            <a:r>
              <a:rPr lang="en-US" altLang="zh-TW" b="1" dirty="0">
                <a:solidFill>
                  <a:srgbClr val="FF0066"/>
                </a:solidFill>
                <a:latin typeface="Segoe Print" panose="02000600000000000000" pitchFamily="2" charset="0"/>
              </a:rPr>
              <a:t>or</a:t>
            </a:r>
            <a:r>
              <a:rPr lang="en-US" altLang="zh-TW" b="1" i="1" dirty="0">
                <a:solidFill>
                  <a:srgbClr val="FF0066"/>
                </a:solidFill>
                <a:latin typeface="Segoe Print" panose="02000600000000000000" pitchFamily="2" charset="0"/>
              </a:rPr>
              <a:t> really</a:t>
            </a:r>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62</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xmlns=""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Complete the sentences. Then write two-line exchanges using some of the sentences. Act out your exchanges.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732B2213-3A5C-4431-BE2F-9BD1464FC6CB}"/>
              </a:ext>
            </a:extLst>
          </p:cNvPr>
          <p:cNvSpPr/>
          <p:nvPr/>
        </p:nvSpPr>
        <p:spPr>
          <a:xfrm>
            <a:off x="661961" y="1076024"/>
            <a:ext cx="8122354" cy="340093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I’ve had five cups of ____________________ so far today.</a:t>
            </a:r>
          </a:p>
          <a:p>
            <a:pPr marL="361950" indent="-361950">
              <a:spcBef>
                <a:spcPts val="600"/>
              </a:spcBef>
            </a:pPr>
            <a:r>
              <a:rPr lang="en-US" altLang="zh-TW" sz="2000" dirty="0">
                <a:latin typeface="Calibri" panose="020F0502020204030204" pitchFamily="34" charset="0"/>
              </a:rPr>
              <a:t>2 	Thank you so much for ____________________ you’ve done.</a:t>
            </a:r>
          </a:p>
          <a:p>
            <a:pPr marL="361950" indent="-361950">
              <a:spcBef>
                <a:spcPts val="600"/>
              </a:spcBef>
            </a:pPr>
            <a:r>
              <a:rPr lang="en-US" altLang="zh-TW" sz="2000" dirty="0">
                <a:latin typeface="Calibri" panose="020F0502020204030204" pitchFamily="34" charset="0"/>
              </a:rPr>
              <a:t>3 	I’m so happy I could _______________________.</a:t>
            </a:r>
          </a:p>
          <a:p>
            <a:pPr marL="361950" indent="-361950">
              <a:spcBef>
                <a:spcPts val="600"/>
              </a:spcBef>
            </a:pPr>
            <a:r>
              <a:rPr lang="en-US" altLang="zh-TW" sz="2000" dirty="0">
                <a:latin typeface="Calibri" panose="020F0502020204030204" pitchFamily="34" charset="0"/>
              </a:rPr>
              <a:t>4 	__________________________ me so I know when to expect you.</a:t>
            </a:r>
          </a:p>
          <a:p>
            <a:pPr marL="361950" indent="-361950">
              <a:spcBef>
                <a:spcPts val="600"/>
              </a:spcBef>
            </a:pPr>
            <a:r>
              <a:rPr lang="en-US" altLang="zh-TW" sz="2000" dirty="0">
                <a:latin typeface="Calibri" panose="020F0502020204030204" pitchFamily="34" charset="0"/>
              </a:rPr>
              <a:t>5 	I think I’m right. I ____________________ so.</a:t>
            </a:r>
          </a:p>
          <a:p>
            <a:pPr marL="361950" indent="-361950">
              <a:spcBef>
                <a:spcPts val="600"/>
              </a:spcBef>
            </a:pPr>
            <a:r>
              <a:rPr lang="en-US" altLang="zh-TW" sz="2000" dirty="0">
                <a:latin typeface="Calibri" panose="020F0502020204030204" pitchFamily="34" charset="0"/>
              </a:rPr>
              <a:t>6 	No, I don’t ____________________ so.</a:t>
            </a:r>
          </a:p>
          <a:p>
            <a:pPr marL="361950" indent="-361950">
              <a:spcBef>
                <a:spcPts val="600"/>
              </a:spcBef>
            </a:pPr>
            <a:r>
              <a:rPr lang="en-US" altLang="zh-TW" sz="2000" dirty="0">
                <a:latin typeface="Calibri" panose="020F0502020204030204" pitchFamily="34" charset="0"/>
              </a:rPr>
              <a:t>7 	Don’t be so hard on yourself – it’s not easy to give up _______________________________.</a:t>
            </a:r>
          </a:p>
          <a:p>
            <a:pPr marL="361950" indent="-361950">
              <a:spcBef>
                <a:spcPts val="600"/>
              </a:spcBef>
            </a:pPr>
            <a:r>
              <a:rPr lang="en-US" altLang="zh-TW" sz="2000" dirty="0">
                <a:latin typeface="Calibri" panose="020F0502020204030204" pitchFamily="34" charset="0"/>
              </a:rPr>
              <a:t>8 	Oh, that’s ________________________________________! So did I!</a:t>
            </a:r>
            <a:endParaRPr lang="zh-TW" altLang="en-US" sz="2000" dirty="0">
              <a:latin typeface="Calibri" panose="020F0502020204030204" pitchFamily="34" charset="0"/>
            </a:endParaRPr>
          </a:p>
        </p:txBody>
      </p:sp>
      <p:sp>
        <p:nvSpPr>
          <p:cNvPr id="6" name="矩形 5">
            <a:extLst>
              <a:ext uri="{FF2B5EF4-FFF2-40B4-BE49-F238E27FC236}">
                <a16:creationId xmlns:a16="http://schemas.microsoft.com/office/drawing/2014/main" xmlns="" id="{50826F9D-EC9C-4B71-A859-15F45A0835E1}"/>
              </a:ext>
            </a:extLst>
          </p:cNvPr>
          <p:cNvSpPr/>
          <p:nvPr/>
        </p:nvSpPr>
        <p:spPr>
          <a:xfrm>
            <a:off x="3767979" y="1122120"/>
            <a:ext cx="1337226" cy="369332"/>
          </a:xfrm>
          <a:prstGeom prst="rect">
            <a:avLst/>
          </a:prstGeom>
        </p:spPr>
        <p:txBody>
          <a:bodyPr wrap="none">
            <a:spAutoFit/>
          </a:bodyPr>
          <a:lstStyle/>
          <a:p>
            <a:r>
              <a:rPr lang="en-US" altLang="zh-TW" b="1" dirty="0">
                <a:solidFill>
                  <a:srgbClr val="FF0066"/>
                </a:solidFill>
                <a:latin typeface="Segoe Print" panose="02000600000000000000" pitchFamily="2" charset="0"/>
              </a:rPr>
              <a:t>tea/coffee</a:t>
            </a:r>
            <a:endParaRPr lang="zh-TW" altLang="en-US" b="1" dirty="0">
              <a:solidFill>
                <a:srgbClr val="FF0066"/>
              </a:solidFill>
              <a:latin typeface="Segoe Print" panose="02000600000000000000" pitchFamily="2" charset="0"/>
            </a:endParaRPr>
          </a:p>
        </p:txBody>
      </p:sp>
      <p:sp>
        <p:nvSpPr>
          <p:cNvPr id="7" name="矩形 6">
            <a:extLst>
              <a:ext uri="{FF2B5EF4-FFF2-40B4-BE49-F238E27FC236}">
                <a16:creationId xmlns:a16="http://schemas.microsoft.com/office/drawing/2014/main" xmlns="" id="{50826F9D-EC9C-4B71-A859-15F45A0835E1}"/>
              </a:ext>
            </a:extLst>
          </p:cNvPr>
          <p:cNvSpPr/>
          <p:nvPr/>
        </p:nvSpPr>
        <p:spPr>
          <a:xfrm>
            <a:off x="3511120" y="1485053"/>
            <a:ext cx="2526654" cy="369332"/>
          </a:xfrm>
          <a:prstGeom prst="rect">
            <a:avLst/>
          </a:prstGeom>
        </p:spPr>
        <p:txBody>
          <a:bodyPr wrap="none">
            <a:spAutoFit/>
          </a:bodyPr>
          <a:lstStyle/>
          <a:p>
            <a:r>
              <a:rPr lang="en-US" altLang="zh-TW" b="1" dirty="0">
                <a:solidFill>
                  <a:srgbClr val="FF0066"/>
                </a:solidFill>
                <a:latin typeface="Segoe Print" panose="02000600000000000000" pitchFamily="2" charset="0"/>
              </a:rPr>
              <a:t>what/all/everything</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xmlns="" id="{50826F9D-EC9C-4B71-A859-15F45A0835E1}"/>
              </a:ext>
            </a:extLst>
          </p:cNvPr>
          <p:cNvSpPr/>
          <p:nvPr/>
        </p:nvSpPr>
        <p:spPr>
          <a:xfrm>
            <a:off x="3229019" y="1877634"/>
            <a:ext cx="2943434" cy="369332"/>
          </a:xfrm>
          <a:prstGeom prst="rect">
            <a:avLst/>
          </a:prstGeom>
        </p:spPr>
        <p:txBody>
          <a:bodyPr wrap="none">
            <a:spAutoFit/>
          </a:bodyPr>
          <a:lstStyle/>
          <a:p>
            <a:r>
              <a:rPr lang="en-US" altLang="zh-TW" b="1" dirty="0">
                <a:solidFill>
                  <a:srgbClr val="FF0066"/>
                </a:solidFill>
                <a:latin typeface="Segoe Print" panose="02000600000000000000" pitchFamily="2" charset="0"/>
              </a:rPr>
              <a:t>sing/dance/die/kiss you</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xmlns="" id="{50826F9D-EC9C-4B71-A859-15F45A0835E1}"/>
              </a:ext>
            </a:extLst>
          </p:cNvPr>
          <p:cNvSpPr/>
          <p:nvPr/>
        </p:nvSpPr>
        <p:spPr>
          <a:xfrm>
            <a:off x="1280244" y="2269752"/>
            <a:ext cx="2953053"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Call/Ring/Text/Message</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xmlns="" id="{50826F9D-EC9C-4B71-A859-15F45A0835E1}"/>
              </a:ext>
            </a:extLst>
          </p:cNvPr>
          <p:cNvSpPr/>
          <p:nvPr/>
        </p:nvSpPr>
        <p:spPr>
          <a:xfrm>
            <a:off x="3761723" y="2642645"/>
            <a:ext cx="728084" cy="369332"/>
          </a:xfrm>
          <a:prstGeom prst="rect">
            <a:avLst/>
          </a:prstGeom>
        </p:spPr>
        <p:txBody>
          <a:bodyPr wrap="none">
            <a:spAutoFit/>
          </a:bodyPr>
          <a:lstStyle/>
          <a:p>
            <a:r>
              <a:rPr lang="en-US" altLang="zh-TW" b="1" dirty="0">
                <a:solidFill>
                  <a:srgbClr val="FF0066"/>
                </a:solidFill>
                <a:latin typeface="Segoe Print" panose="02000600000000000000" pitchFamily="2" charset="0"/>
              </a:rPr>
              <a:t>hope</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50826F9D-EC9C-4B71-A859-15F45A0835E1}"/>
              </a:ext>
            </a:extLst>
          </p:cNvPr>
          <p:cNvSpPr/>
          <p:nvPr/>
        </p:nvSpPr>
        <p:spPr>
          <a:xfrm>
            <a:off x="2995555" y="3026657"/>
            <a:ext cx="790601" cy="369332"/>
          </a:xfrm>
          <a:prstGeom prst="rect">
            <a:avLst/>
          </a:prstGeom>
        </p:spPr>
        <p:txBody>
          <a:bodyPr wrap="none">
            <a:spAutoFit/>
          </a:bodyPr>
          <a:lstStyle/>
          <a:p>
            <a:r>
              <a:rPr lang="en-US" altLang="zh-TW" b="1" dirty="0">
                <a:solidFill>
                  <a:srgbClr val="FF0066"/>
                </a:solidFill>
                <a:latin typeface="Segoe Print" panose="02000600000000000000" pitchFamily="2" charset="0"/>
              </a:rPr>
              <a:t>think</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xmlns="" id="{50826F9D-EC9C-4B71-A859-15F45A0835E1}"/>
              </a:ext>
            </a:extLst>
          </p:cNvPr>
          <p:cNvSpPr/>
          <p:nvPr/>
        </p:nvSpPr>
        <p:spPr>
          <a:xfrm>
            <a:off x="1270517" y="3699717"/>
            <a:ext cx="3680816" cy="369332"/>
          </a:xfrm>
          <a:prstGeom prst="rect">
            <a:avLst/>
          </a:prstGeom>
        </p:spPr>
        <p:txBody>
          <a:bodyPr wrap="none">
            <a:spAutoFit/>
          </a:bodyPr>
          <a:lstStyle/>
          <a:p>
            <a:r>
              <a:rPr lang="en-US" altLang="zh-TW" b="1" dirty="0">
                <a:solidFill>
                  <a:srgbClr val="FF0066"/>
                </a:solidFill>
                <a:latin typeface="Segoe Print" panose="02000600000000000000" pitchFamily="2" charset="0"/>
              </a:rPr>
              <a:t>chocolate/smoking/everything</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50826F9D-EC9C-4B71-A859-15F45A0835E1}"/>
              </a:ext>
            </a:extLst>
          </p:cNvPr>
          <p:cNvSpPr/>
          <p:nvPr/>
        </p:nvSpPr>
        <p:spPr>
          <a:xfrm>
            <a:off x="2535112" y="4079096"/>
            <a:ext cx="4264309" cy="369332"/>
          </a:xfrm>
          <a:prstGeom prst="rect">
            <a:avLst/>
          </a:prstGeom>
        </p:spPr>
        <p:txBody>
          <a:bodyPr wrap="none">
            <a:spAutoFit/>
          </a:bodyPr>
          <a:lstStyle/>
          <a:p>
            <a:r>
              <a:rPr lang="en-US" altLang="zh-TW" b="1" dirty="0">
                <a:solidFill>
                  <a:srgbClr val="FF0066"/>
                </a:solidFill>
                <a:latin typeface="Segoe Print" panose="02000600000000000000" pitchFamily="2" charset="0"/>
              </a:rPr>
              <a:t>remarkable/amazing/a coincidence</a:t>
            </a:r>
            <a:endParaRPr lang="zh-TW" altLang="en-US" b="1" dirty="0">
              <a:solidFill>
                <a:srgbClr val="FF0066"/>
              </a:solidFill>
              <a:latin typeface="Segoe Print" panose="02000600000000000000" pitchFamily="2" charset="0"/>
            </a:endParaRPr>
          </a:p>
        </p:txBody>
      </p:sp>
      <p:sp>
        <p:nvSpPr>
          <p:cNvPr id="2" name="矩形 1">
            <a:extLst>
              <a:ext uri="{FF2B5EF4-FFF2-40B4-BE49-F238E27FC236}">
                <a16:creationId xmlns:a16="http://schemas.microsoft.com/office/drawing/2014/main" xmlns="" id="{84C2868A-5003-495D-98D6-A9E276BEF4C2}"/>
              </a:ext>
            </a:extLst>
          </p:cNvPr>
          <p:cNvSpPr/>
          <p:nvPr/>
        </p:nvSpPr>
        <p:spPr>
          <a:xfrm>
            <a:off x="1186987" y="4679862"/>
            <a:ext cx="5612434" cy="369332"/>
          </a:xfrm>
          <a:prstGeom prst="rect">
            <a:avLst/>
          </a:prstGeom>
        </p:spPr>
        <p:txBody>
          <a:bodyPr wrap="none">
            <a:spAutoFit/>
          </a:bodyPr>
          <a:lstStyle/>
          <a:p>
            <a:r>
              <a:rPr lang="en-US" altLang="zh-TW" b="1" dirty="0">
                <a:solidFill>
                  <a:srgbClr val="FF0066"/>
                </a:solidFill>
                <a:latin typeface="Segoe Print" panose="02000600000000000000" pitchFamily="2" charset="0"/>
              </a:rPr>
              <a:t>Students’ own ideas for the two-line dialogues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3243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3" grpId="0"/>
      <p:bldP spid="14"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62</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slogans about modern life with these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words. Where do you think the slogans are from?</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xmlns=""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1" name="矩形 10">
            <a:extLst>
              <a:ext uri="{FF2B5EF4-FFF2-40B4-BE49-F238E27FC236}">
                <a16:creationId xmlns:a16="http://schemas.microsoft.com/office/drawing/2014/main" xmlns="" id="{9AA95452-1780-4465-BD9D-A8BC7D833008}"/>
              </a:ext>
            </a:extLst>
          </p:cNvPr>
          <p:cNvSpPr/>
          <p:nvPr/>
        </p:nvSpPr>
        <p:spPr>
          <a:xfrm>
            <a:off x="629326" y="2539018"/>
            <a:ext cx="8135533" cy="2323713"/>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We never _____________.</a:t>
            </a:r>
          </a:p>
          <a:p>
            <a:pPr marL="361950" indent="-361950">
              <a:spcBef>
                <a:spcPts val="600"/>
              </a:spcBef>
            </a:pPr>
            <a:r>
              <a:rPr lang="en-US" altLang="zh-TW" sz="2000" dirty="0">
                <a:latin typeface="Calibri" panose="020F0502020204030204" pitchFamily="34" charset="0"/>
              </a:rPr>
              <a:t>2 	See the films of tomorrow _____________.</a:t>
            </a:r>
          </a:p>
          <a:p>
            <a:pPr marL="361950" indent="-361950">
              <a:spcBef>
                <a:spcPts val="600"/>
              </a:spcBef>
            </a:pPr>
            <a:r>
              <a:rPr lang="en-US" altLang="zh-TW" sz="2000" dirty="0">
                <a:latin typeface="Calibri" panose="020F0502020204030204" pitchFamily="34" charset="0"/>
              </a:rPr>
              <a:t>3 	Open _____________</a:t>
            </a:r>
            <a:r>
              <a:rPr lang="zh-TW" altLang="en-US" sz="2000" dirty="0">
                <a:latin typeface="Calibri" panose="020F0502020204030204" pitchFamily="34" charset="0"/>
              </a:rPr>
              <a:t> </a:t>
            </a:r>
            <a:r>
              <a:rPr lang="en-US" altLang="zh-TW" sz="2000" dirty="0">
                <a:latin typeface="Calibri" panose="020F0502020204030204" pitchFamily="34" charset="0"/>
              </a:rPr>
              <a:t>hours.</a:t>
            </a:r>
          </a:p>
          <a:p>
            <a:pPr marL="361950" indent="-361950">
              <a:spcBef>
                <a:spcPts val="600"/>
              </a:spcBef>
            </a:pPr>
            <a:r>
              <a:rPr lang="en-US" altLang="zh-TW" sz="2000" dirty="0">
                <a:latin typeface="Calibri" panose="020F0502020204030204" pitchFamily="34" charset="0"/>
              </a:rPr>
              <a:t>4 	‘Always’ _____________</a:t>
            </a:r>
            <a:r>
              <a:rPr lang="zh-TW" altLang="en-US" sz="2000" dirty="0">
                <a:latin typeface="Calibri" panose="020F0502020204030204" pitchFamily="34" charset="0"/>
              </a:rPr>
              <a:t> </a:t>
            </a:r>
            <a:r>
              <a:rPr lang="en-US" altLang="zh-TW" sz="2000" dirty="0">
                <a:latin typeface="Calibri" panose="020F0502020204030204" pitchFamily="34" charset="0"/>
              </a:rPr>
              <a:t>broadband.</a:t>
            </a:r>
          </a:p>
          <a:p>
            <a:pPr marL="361950" indent="-361950">
              <a:spcBef>
                <a:spcPts val="600"/>
              </a:spcBef>
            </a:pPr>
            <a:r>
              <a:rPr lang="en-US" altLang="zh-TW" sz="2000" dirty="0">
                <a:latin typeface="Calibri" panose="020F0502020204030204" pitchFamily="34" charset="0"/>
              </a:rPr>
              <a:t>5 	Late _____________</a:t>
            </a:r>
            <a:r>
              <a:rPr lang="zh-TW" altLang="en-US" sz="2000" dirty="0">
                <a:latin typeface="Calibri" panose="020F0502020204030204" pitchFamily="34" charset="0"/>
              </a:rPr>
              <a:t> </a:t>
            </a:r>
            <a:r>
              <a:rPr lang="en-US" altLang="zh-TW" sz="2000" dirty="0">
                <a:latin typeface="Calibri" panose="020F0502020204030204" pitchFamily="34" charset="0"/>
              </a:rPr>
              <a:t>shopping every Thursday.</a:t>
            </a:r>
          </a:p>
          <a:p>
            <a:pPr marL="361950" indent="-361950">
              <a:spcBef>
                <a:spcPts val="600"/>
              </a:spcBef>
            </a:pPr>
            <a:r>
              <a:rPr lang="en-US" altLang="zh-TW" sz="2000" dirty="0">
                <a:latin typeface="Calibri" panose="020F0502020204030204" pitchFamily="34" charset="0"/>
              </a:rPr>
              <a:t>6 	All _____________</a:t>
            </a:r>
            <a:r>
              <a:rPr lang="zh-TW" altLang="en-US" sz="2000" dirty="0">
                <a:latin typeface="Calibri" panose="020F0502020204030204" pitchFamily="34" charset="0"/>
              </a:rPr>
              <a:t> </a:t>
            </a:r>
            <a:r>
              <a:rPr lang="en-US" altLang="zh-TW" sz="2000" dirty="0">
                <a:latin typeface="Calibri" panose="020F0502020204030204" pitchFamily="34" charset="0"/>
              </a:rPr>
              <a:t>breakfasts served here.</a:t>
            </a:r>
            <a:endParaRPr lang="zh-TW" altLang="en-US" sz="2000" dirty="0">
              <a:latin typeface="Calibri" panose="020F0502020204030204" pitchFamily="34" charset="0"/>
            </a:endParaRPr>
          </a:p>
        </p:txBody>
      </p:sp>
      <p:pic>
        <p:nvPicPr>
          <p:cNvPr id="18434" name="Picture 2"/>
          <p:cNvPicPr>
            <a:picLocks noChangeAspect="1" noChangeArrowheads="1"/>
          </p:cNvPicPr>
          <p:nvPr/>
        </p:nvPicPr>
        <p:blipFill>
          <a:blip r:embed="rId3" cstate="print"/>
          <a:srcRect/>
          <a:stretch>
            <a:fillRect/>
          </a:stretch>
        </p:blipFill>
        <p:spPr bwMode="auto">
          <a:xfrm>
            <a:off x="760289" y="1882212"/>
            <a:ext cx="4421312" cy="341744"/>
          </a:xfrm>
          <a:prstGeom prst="rect">
            <a:avLst/>
          </a:prstGeom>
          <a:noFill/>
          <a:ln w="9525">
            <a:noFill/>
            <a:miter lim="800000"/>
            <a:headEnd/>
            <a:tailEnd/>
          </a:ln>
        </p:spPr>
      </p:pic>
      <p:sp>
        <p:nvSpPr>
          <p:cNvPr id="13" name="矩形 12">
            <a:extLst>
              <a:ext uri="{FF2B5EF4-FFF2-40B4-BE49-F238E27FC236}">
                <a16:creationId xmlns:a16="http://schemas.microsoft.com/office/drawing/2014/main" xmlns="" id="{50826F9D-EC9C-4B71-A859-15F45A0835E1}"/>
              </a:ext>
            </a:extLst>
          </p:cNvPr>
          <p:cNvSpPr/>
          <p:nvPr/>
        </p:nvSpPr>
        <p:spPr>
          <a:xfrm>
            <a:off x="2518900" y="2574551"/>
            <a:ext cx="715260" cy="369332"/>
          </a:xfrm>
          <a:prstGeom prst="rect">
            <a:avLst/>
          </a:prstGeom>
        </p:spPr>
        <p:txBody>
          <a:bodyPr wrap="none">
            <a:spAutoFit/>
          </a:bodyPr>
          <a:lstStyle/>
          <a:p>
            <a:r>
              <a:rPr lang="en-US" altLang="zh-TW" b="1" dirty="0">
                <a:solidFill>
                  <a:srgbClr val="FF0066"/>
                </a:solidFill>
                <a:latin typeface="Segoe Print" panose="02000600000000000000" pitchFamily="2" charset="0"/>
              </a:rPr>
              <a:t>close</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50826F9D-EC9C-4B71-A859-15F45A0835E1}"/>
              </a:ext>
            </a:extLst>
          </p:cNvPr>
          <p:cNvSpPr/>
          <p:nvPr/>
        </p:nvSpPr>
        <p:spPr>
          <a:xfrm>
            <a:off x="4211512" y="2969910"/>
            <a:ext cx="845103" cy="369332"/>
          </a:xfrm>
          <a:prstGeom prst="rect">
            <a:avLst/>
          </a:prstGeom>
        </p:spPr>
        <p:txBody>
          <a:bodyPr wrap="none">
            <a:spAutoFit/>
          </a:bodyPr>
          <a:lstStyle/>
          <a:p>
            <a:r>
              <a:rPr lang="en-US" altLang="zh-TW" b="1" dirty="0">
                <a:solidFill>
                  <a:srgbClr val="FF0066"/>
                </a:solidFill>
                <a:latin typeface="Segoe Print" panose="02000600000000000000" pitchFamily="2" charset="0"/>
              </a:rPr>
              <a:t>today</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xmlns="" id="{50826F9D-EC9C-4B71-A859-15F45A0835E1}"/>
              </a:ext>
            </a:extLst>
          </p:cNvPr>
          <p:cNvSpPr/>
          <p:nvPr/>
        </p:nvSpPr>
        <p:spPr>
          <a:xfrm>
            <a:off x="2246525" y="3352765"/>
            <a:ext cx="450764" cy="369332"/>
          </a:xfrm>
          <a:prstGeom prst="rect">
            <a:avLst/>
          </a:prstGeom>
        </p:spPr>
        <p:txBody>
          <a:bodyPr wrap="none">
            <a:spAutoFit/>
          </a:bodyPr>
          <a:lstStyle/>
          <a:p>
            <a:r>
              <a:rPr lang="en-US" altLang="zh-TW" b="1" dirty="0">
                <a:solidFill>
                  <a:srgbClr val="FF0066"/>
                </a:solidFill>
                <a:latin typeface="Segoe Print" panose="02000600000000000000" pitchFamily="2" charset="0"/>
              </a:rPr>
              <a:t>all</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xmlns="" id="{50826F9D-EC9C-4B71-A859-15F45A0835E1}"/>
              </a:ext>
            </a:extLst>
          </p:cNvPr>
          <p:cNvSpPr/>
          <p:nvPr/>
        </p:nvSpPr>
        <p:spPr>
          <a:xfrm>
            <a:off x="2509173" y="3751599"/>
            <a:ext cx="466794" cy="369332"/>
          </a:xfrm>
          <a:prstGeom prst="rect">
            <a:avLst/>
          </a:prstGeom>
        </p:spPr>
        <p:txBody>
          <a:bodyPr wrap="none">
            <a:spAutoFit/>
          </a:bodyPr>
          <a:lstStyle/>
          <a:p>
            <a:r>
              <a:rPr lang="en-US" altLang="zh-TW" b="1" dirty="0">
                <a:solidFill>
                  <a:srgbClr val="FF0066"/>
                </a:solidFill>
                <a:latin typeface="Segoe Print" panose="02000600000000000000" pitchFamily="2" charset="0"/>
              </a:rPr>
              <a:t>on</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50826F9D-EC9C-4B71-A859-15F45A0835E1}"/>
              </a:ext>
            </a:extLst>
          </p:cNvPr>
          <p:cNvSpPr/>
          <p:nvPr/>
        </p:nvSpPr>
        <p:spPr>
          <a:xfrm>
            <a:off x="1954696" y="4111522"/>
            <a:ext cx="785793" cy="369332"/>
          </a:xfrm>
          <a:prstGeom prst="rect">
            <a:avLst/>
          </a:prstGeom>
        </p:spPr>
        <p:txBody>
          <a:bodyPr wrap="none">
            <a:spAutoFit/>
          </a:bodyPr>
          <a:lstStyle/>
          <a:p>
            <a:r>
              <a:rPr lang="en-US" altLang="zh-TW" b="1" dirty="0">
                <a:solidFill>
                  <a:srgbClr val="FF0066"/>
                </a:solidFill>
                <a:latin typeface="Segoe Print" panose="02000600000000000000" pitchFamily="2" charset="0"/>
              </a:rPr>
              <a:t>night</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xmlns="" id="{50826F9D-EC9C-4B71-A859-15F45A0835E1}"/>
              </a:ext>
            </a:extLst>
          </p:cNvPr>
          <p:cNvSpPr/>
          <p:nvPr/>
        </p:nvSpPr>
        <p:spPr>
          <a:xfrm>
            <a:off x="1964423" y="4495996"/>
            <a:ext cx="607859" cy="369332"/>
          </a:xfrm>
          <a:prstGeom prst="rect">
            <a:avLst/>
          </a:prstGeom>
        </p:spPr>
        <p:txBody>
          <a:bodyPr wrap="none">
            <a:spAutoFit/>
          </a:bodyPr>
          <a:lstStyle/>
          <a:p>
            <a:r>
              <a:rPr lang="en-US" altLang="zh-TW" b="1" dirty="0">
                <a:solidFill>
                  <a:srgbClr val="FF0066"/>
                </a:solidFill>
                <a:latin typeface="Segoe Print" panose="02000600000000000000" pitchFamily="2" charset="0"/>
              </a:rPr>
              <a:t>day</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xmlns="" id="{50826F9D-EC9C-4B71-A859-15F45A0835E1}"/>
              </a:ext>
            </a:extLst>
          </p:cNvPr>
          <p:cNvSpPr/>
          <p:nvPr/>
        </p:nvSpPr>
        <p:spPr>
          <a:xfrm>
            <a:off x="947057" y="4967556"/>
            <a:ext cx="7642466"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ideas for where the slogans are from, but see the Background information box for suggestions.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86781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xmlns=""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5c-p. 62</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xmlns=""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small groups. These things are typical of a 24-hour society. Discuss the questions.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732B2213-3A5C-4431-BE2F-9BD1464FC6CB}"/>
              </a:ext>
            </a:extLst>
          </p:cNvPr>
          <p:cNvSpPr/>
          <p:nvPr/>
        </p:nvSpPr>
        <p:spPr>
          <a:xfrm>
            <a:off x="661961" y="1076024"/>
            <a:ext cx="8122354" cy="116955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Are the things positive or negative?</a:t>
            </a:r>
          </a:p>
          <a:p>
            <a:pPr marL="361950" indent="-361950">
              <a:spcBef>
                <a:spcPts val="600"/>
              </a:spcBef>
            </a:pPr>
            <a:r>
              <a:rPr lang="en-US" altLang="zh-TW" sz="2000" dirty="0">
                <a:latin typeface="Calibri" panose="020F0502020204030204" pitchFamily="34" charset="0"/>
              </a:rPr>
              <a:t>2 	Which ones affect you? In what way?</a:t>
            </a:r>
          </a:p>
          <a:p>
            <a:pPr marL="361950" indent="-361950">
              <a:spcBef>
                <a:spcPts val="600"/>
              </a:spcBef>
            </a:pPr>
            <a:r>
              <a:rPr lang="en-US" altLang="zh-TW" sz="2000" dirty="0">
                <a:latin typeface="Calibri" panose="020F0502020204030204" pitchFamily="34" charset="0"/>
              </a:rPr>
              <a:t>3 	What are some of the consequences for you or for other people?</a:t>
            </a:r>
            <a:endParaRPr lang="zh-TW" altLang="en-US" sz="2000" dirty="0">
              <a:latin typeface="Calibri" panose="020F0502020204030204" pitchFamily="34" charset="0"/>
            </a:endParaRPr>
          </a:p>
        </p:txBody>
      </p:sp>
      <p:sp>
        <p:nvSpPr>
          <p:cNvPr id="6" name="矩形 5">
            <a:extLst>
              <a:ext uri="{FF2B5EF4-FFF2-40B4-BE49-F238E27FC236}">
                <a16:creationId xmlns:a16="http://schemas.microsoft.com/office/drawing/2014/main" xmlns="" id="{50826F9D-EC9C-4B71-A859-15F45A0835E1}"/>
              </a:ext>
            </a:extLst>
          </p:cNvPr>
          <p:cNvSpPr/>
          <p:nvPr/>
        </p:nvSpPr>
        <p:spPr>
          <a:xfrm>
            <a:off x="800346" y="3453282"/>
            <a:ext cx="4258037"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pic>
        <p:nvPicPr>
          <p:cNvPr id="19458" name="Picture 2"/>
          <p:cNvPicPr>
            <a:picLocks noChangeAspect="1" noChangeArrowheads="1"/>
          </p:cNvPicPr>
          <p:nvPr/>
        </p:nvPicPr>
        <p:blipFill>
          <a:blip r:embed="rId2" cstate="print"/>
          <a:srcRect/>
          <a:stretch>
            <a:fillRect/>
          </a:stretch>
        </p:blipFill>
        <p:spPr bwMode="auto">
          <a:xfrm>
            <a:off x="821932" y="2437944"/>
            <a:ext cx="4708011" cy="849786"/>
          </a:xfrm>
          <a:prstGeom prst="rect">
            <a:avLst/>
          </a:prstGeom>
          <a:noFill/>
          <a:ln w="9525">
            <a:noFill/>
            <a:miter lim="800000"/>
            <a:headEnd/>
            <a:tailEnd/>
          </a:ln>
        </p:spPr>
      </p:pic>
    </p:spTree>
    <p:extLst>
      <p:ext uri="{BB962C8B-B14F-4D97-AF65-F5344CB8AC3E}">
        <p14:creationId xmlns:p14="http://schemas.microsoft.com/office/powerpoint/2010/main" val="33243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27731B2D-0C3F-44B5-9CE9-0F761E8103DF}"/>
              </a:ext>
            </a:extLst>
          </p:cNvPr>
          <p:cNvSpPr/>
          <p:nvPr/>
        </p:nvSpPr>
        <p:spPr>
          <a:xfrm>
            <a:off x="384651" y="891247"/>
            <a:ext cx="8352928" cy="2862322"/>
          </a:xfrm>
          <a:prstGeom prst="rect">
            <a:avLst/>
          </a:prstGeom>
          <a:ln>
            <a:solidFill>
              <a:srgbClr val="0000E1"/>
            </a:solidFill>
          </a:ln>
        </p:spPr>
        <p:txBody>
          <a:bodyPr wrap="square">
            <a:spAutoFit/>
          </a:bodyPr>
          <a:lstStyle/>
          <a:p>
            <a:r>
              <a:rPr lang="en-US" altLang="zh-TW" dirty="0">
                <a:solidFill>
                  <a:srgbClr val="0000E1"/>
                </a:solidFill>
                <a:latin typeface="Calibri" panose="020F0502020204030204" pitchFamily="34" charset="0"/>
                <a:cs typeface="Arial" pitchFamily="34" charset="0"/>
              </a:rPr>
              <a:t>Really, the first thing to say about food is that everyone has different needs. That means we can’t say ‘a portion should be this size’. What you have to do is eat for the size that you are. So, children obviously need to eat less than adults, and most women need to eat less than most men. How do you know how much to eat? Use your body as a guide. So for a typical adult woman, the amount of cereal or rice in a portion is the same size as your clenched fist. Notice I say </a:t>
            </a:r>
            <a:r>
              <a:rPr lang="en-US" altLang="zh-TW" i="1" dirty="0">
                <a:solidFill>
                  <a:srgbClr val="0000E1"/>
                </a:solidFill>
                <a:latin typeface="Calibri" panose="020F0502020204030204" pitchFamily="34" charset="0"/>
                <a:cs typeface="Arial" pitchFamily="34" charset="0"/>
              </a:rPr>
              <a:t>your</a:t>
            </a:r>
            <a:r>
              <a:rPr lang="en-US" altLang="zh-TW" dirty="0">
                <a:solidFill>
                  <a:srgbClr val="0000E1"/>
                </a:solidFill>
                <a:latin typeface="Calibri" panose="020F0502020204030204" pitchFamily="34" charset="0"/>
                <a:cs typeface="Arial" pitchFamily="34" charset="0"/>
              </a:rPr>
              <a:t>, not a fist. It’s the size of </a:t>
            </a:r>
            <a:r>
              <a:rPr lang="en-US" altLang="zh-TW" i="1" dirty="0">
                <a:solidFill>
                  <a:srgbClr val="0000E1"/>
                </a:solidFill>
                <a:latin typeface="Calibri" panose="020F0502020204030204" pitchFamily="34" charset="0"/>
                <a:cs typeface="Arial" pitchFamily="34" charset="0"/>
              </a:rPr>
              <a:t>your</a:t>
            </a:r>
            <a:r>
              <a:rPr lang="en-US" altLang="zh-TW" dirty="0">
                <a:solidFill>
                  <a:srgbClr val="0000E1"/>
                </a:solidFill>
                <a:latin typeface="Calibri" panose="020F0502020204030204" pitchFamily="34" charset="0"/>
                <a:cs typeface="Arial" pitchFamily="34" charset="0"/>
              </a:rPr>
              <a:t> hand that matters. If you’re eating a piece of meat, then make sure it’s no bigger than the palm of </a:t>
            </a:r>
            <a:r>
              <a:rPr lang="en-US" altLang="zh-TW" i="1" dirty="0">
                <a:solidFill>
                  <a:srgbClr val="0000E1"/>
                </a:solidFill>
                <a:latin typeface="Calibri" panose="020F0502020204030204" pitchFamily="34" charset="0"/>
                <a:cs typeface="Arial" pitchFamily="34" charset="0"/>
              </a:rPr>
              <a:t>your </a:t>
            </a:r>
            <a:r>
              <a:rPr lang="en-US" altLang="zh-TW" dirty="0">
                <a:solidFill>
                  <a:srgbClr val="0000E1"/>
                </a:solidFill>
                <a:latin typeface="Calibri" panose="020F0502020204030204" pitchFamily="34" charset="0"/>
                <a:cs typeface="Arial" pitchFamily="34" charset="0"/>
              </a:rPr>
              <a:t>hand. For snacks like popcorn, the biggest portion size is two of your own handfuls. And</a:t>
            </a:r>
          </a:p>
          <a:p>
            <a:r>
              <a:rPr lang="en-US" altLang="zh-TW" dirty="0">
                <a:solidFill>
                  <a:srgbClr val="0000E1"/>
                </a:solidFill>
                <a:latin typeface="Calibri" panose="020F0502020204030204" pitchFamily="34" charset="0"/>
                <a:cs typeface="Arial" pitchFamily="34" charset="0"/>
              </a:rPr>
              <a:t>for cakes, which we all know we need to be careful with, then the portion should be the size of two of your fingers. That doesn’t sound like very much? Exactly!</a:t>
            </a:r>
          </a:p>
        </p:txBody>
      </p:sp>
      <p:sp>
        <p:nvSpPr>
          <p:cNvPr id="9" name="矩形 8">
            <a:extLst>
              <a:ext uri="{FF2B5EF4-FFF2-40B4-BE49-F238E27FC236}">
                <a16:creationId xmlns:a16="http://schemas.microsoft.com/office/drawing/2014/main" xmlns=""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34</a:t>
            </a:r>
            <a:endParaRPr lang="zh-TW" altLang="en-US" dirty="0">
              <a:solidFill>
                <a:schemeClr val="bg1">
                  <a:lumMod val="50000"/>
                </a:schemeClr>
              </a:solidFill>
              <a:latin typeface="Calibri" panose="020F0502020204030204" pitchFamily="34" charset="0"/>
            </a:endParaRPr>
          </a:p>
        </p:txBody>
      </p:sp>
      <p:pic>
        <p:nvPicPr>
          <p:cNvPr id="5" name="life_2e_intermediate_sb_track_3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185" y="228026"/>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5704"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E99991C3-F504-40A5-8558-11506C3EFCB7}"/>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Discuss the questions with your partner.</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5-p. 57</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AC0F971C-7D34-4E48-9E93-878CB6BF98A6}"/>
              </a:ext>
            </a:extLst>
          </p:cNvPr>
          <p:cNvSpPr/>
          <p:nvPr/>
        </p:nvSpPr>
        <p:spPr>
          <a:xfrm>
            <a:off x="644809" y="838474"/>
            <a:ext cx="8160182"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Does any of the information in Exercise 3 surprise you?</a:t>
            </a:r>
          </a:p>
          <a:p>
            <a:pPr marL="363538" indent="-363538">
              <a:spcBef>
                <a:spcPts val="600"/>
              </a:spcBef>
            </a:pPr>
            <a:r>
              <a:rPr lang="en-US" altLang="zh-TW" sz="2000" dirty="0">
                <a:latin typeface="Calibri" panose="020F0502020204030204" pitchFamily="34" charset="0"/>
              </a:rPr>
              <a:t>2 	How much attention do you pay to your diet?</a:t>
            </a:r>
          </a:p>
          <a:p>
            <a:pPr marL="363538" indent="-363538">
              <a:spcBef>
                <a:spcPts val="600"/>
              </a:spcBef>
            </a:pPr>
            <a:r>
              <a:rPr lang="en-US" altLang="zh-TW" sz="2000" dirty="0">
                <a:latin typeface="Calibri" panose="020F0502020204030204" pitchFamily="34" charset="0"/>
              </a:rPr>
              <a:t>3 	In what ways can food and diet influence your health?</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xmlns="" id="{3F2633EE-7264-4168-9BAE-286A6F0D6132}"/>
              </a:ext>
            </a:extLst>
          </p:cNvPr>
          <p:cNvSpPr/>
          <p:nvPr/>
        </p:nvSpPr>
        <p:spPr>
          <a:xfrm>
            <a:off x="1024953" y="2063003"/>
            <a:ext cx="2817582"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5" y="71931"/>
            <a:ext cx="8206323"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5a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Pizza with a pedigree</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27083" y="1776184"/>
            <a:ext cx="8200468"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Discuss the questions.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xmlns="" id="{76E68D4F-6CCD-4F32-AA9F-C69102300207}"/>
              </a:ext>
            </a:extLst>
          </p:cNvPr>
          <p:cNvSpPr/>
          <p:nvPr/>
        </p:nvSpPr>
        <p:spPr>
          <a:xfrm>
            <a:off x="686212" y="3958997"/>
            <a:ext cx="397328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AC0F971C-7D34-4E48-9E93-878CB6BF98A6}"/>
              </a:ext>
            </a:extLst>
          </p:cNvPr>
          <p:cNvSpPr/>
          <p:nvPr/>
        </p:nvSpPr>
        <p:spPr>
          <a:xfrm>
            <a:off x="624261" y="2307678"/>
            <a:ext cx="8160182"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What are the traditional dishes of your country or region?</a:t>
            </a:r>
          </a:p>
          <a:p>
            <a:pPr marL="363538" indent="-363538">
              <a:spcBef>
                <a:spcPts val="600"/>
              </a:spcBef>
            </a:pPr>
            <a:r>
              <a:rPr lang="en-US" altLang="zh-TW" sz="2000" dirty="0">
                <a:latin typeface="Calibri" panose="020F0502020204030204" pitchFamily="34" charset="0"/>
              </a:rPr>
              <a:t>2 	How often do you eat or make these dishes?</a:t>
            </a:r>
          </a:p>
          <a:p>
            <a:pPr marL="363538" indent="-363538">
              <a:spcBef>
                <a:spcPts val="600"/>
              </a:spcBef>
            </a:pPr>
            <a:r>
              <a:rPr lang="en-US" altLang="zh-TW" sz="2000" dirty="0">
                <a:latin typeface="Calibri" panose="020F0502020204030204" pitchFamily="34" charset="0"/>
              </a:rPr>
              <a:t>3	How often do you eat or make dishes from other countries? Which ones?</a:t>
            </a:r>
          </a:p>
          <a:p>
            <a:pPr marL="363538" indent="-363538">
              <a:spcBef>
                <a:spcPts val="600"/>
              </a:spcBef>
            </a:pPr>
            <a:r>
              <a:rPr lang="en-US" altLang="zh-TW" sz="2000" dirty="0">
                <a:latin typeface="Calibri" panose="020F0502020204030204" pitchFamily="34" charset="0"/>
              </a:rPr>
              <a:t>4 	What’s your </a:t>
            </a:r>
            <a:r>
              <a:rPr lang="en-US" altLang="zh-TW" sz="2000" dirty="0" err="1">
                <a:latin typeface="Calibri" panose="020F0502020204030204" pitchFamily="34" charset="0"/>
              </a:rPr>
              <a:t>favourite</a:t>
            </a:r>
            <a:r>
              <a:rPr lang="en-US" altLang="zh-TW" sz="2000" dirty="0">
                <a:latin typeface="Calibri" panose="020F0502020204030204" pitchFamily="34" charset="0"/>
              </a:rPr>
              <a:t> pizza? What’s on it?</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dirty="0">
                <a:latin typeface="Calibri" panose="020F0502020204030204" pitchFamily="34" charset="0"/>
                <a:cs typeface="Calibri" panose="020F0502020204030204" pitchFamily="34" charset="0"/>
              </a:rPr>
              <a:t>Read the news item </a:t>
            </a:r>
            <a:r>
              <a:rPr lang="en-US" altLang="zh-TW" sz="2000" i="1" dirty="0">
                <a:latin typeface="Calibri" panose="020F0502020204030204" pitchFamily="34" charset="0"/>
                <a:cs typeface="Calibri" panose="020F0502020204030204" pitchFamily="34" charset="0"/>
              </a:rPr>
              <a:t>Pizza with a pedigree</a:t>
            </a:r>
            <a:r>
              <a:rPr lang="en-US" altLang="zh-TW" sz="2000" dirty="0">
                <a:latin typeface="Calibri" panose="020F0502020204030204" pitchFamily="34" charset="0"/>
                <a:cs typeface="Calibri" panose="020F0502020204030204" pitchFamily="34" charset="0"/>
              </a:rPr>
              <a:t>. Answer the questions.</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xmlns="" id="{D95DBBDF-6EF1-45AA-B043-A69660A96620}"/>
              </a:ext>
            </a:extLst>
          </p:cNvPr>
          <p:cNvSpPr/>
          <p:nvPr/>
        </p:nvSpPr>
        <p:spPr>
          <a:xfrm>
            <a:off x="681590" y="2092314"/>
            <a:ext cx="7969250" cy="190821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It’s in the news because it has become a European Union-certified food and drink product.</a:t>
            </a:r>
          </a:p>
          <a:p>
            <a:pPr marL="360363" indent="-360363">
              <a:spcBef>
                <a:spcPts val="600"/>
              </a:spcBef>
            </a:pPr>
            <a:r>
              <a:rPr lang="en-US" altLang="zh-TW" b="1" dirty="0">
                <a:solidFill>
                  <a:srgbClr val="FF0066"/>
                </a:solidFill>
                <a:latin typeface="Segoe Print" panose="02000600000000000000" pitchFamily="2" charset="0"/>
              </a:rPr>
              <a:t>2 	Scottish Farmed Salmon, Spanish Melon from la Mancha and English Blue Stilton cheese. </a:t>
            </a:r>
          </a:p>
          <a:p>
            <a:pPr marL="360363" indent="-360363">
              <a:spcBef>
                <a:spcPts val="600"/>
              </a:spcBef>
            </a:pPr>
            <a:r>
              <a:rPr lang="en-US" altLang="zh-TW" b="1" dirty="0">
                <a:solidFill>
                  <a:srgbClr val="FF0066"/>
                </a:solidFill>
                <a:latin typeface="Segoe Print" panose="02000600000000000000" pitchFamily="2" charset="0"/>
              </a:rPr>
              <a:t>3 	The diameter, thickness of crust, ingredients and application of ingredients are regulated.</a:t>
            </a:r>
            <a:endParaRPr lang="zh-TW" altLang="en-US" b="1" dirty="0">
              <a:solidFill>
                <a:srgbClr val="FF0066"/>
              </a:solidFill>
              <a:latin typeface="Segoe Print" panose="02000600000000000000" pitchFamily="2" charset="0"/>
            </a:endParaRPr>
          </a:p>
        </p:txBody>
      </p:sp>
      <p:sp>
        <p:nvSpPr>
          <p:cNvPr id="7" name="矩形 6">
            <a:extLst>
              <a:ext uri="{FF2B5EF4-FFF2-40B4-BE49-F238E27FC236}">
                <a16:creationId xmlns:a16="http://schemas.microsoft.com/office/drawing/2014/main" xmlns="" id="{AC0F971C-7D34-4E48-9E93-878CB6BF98A6}"/>
              </a:ext>
            </a:extLst>
          </p:cNvPr>
          <p:cNvSpPr/>
          <p:nvPr/>
        </p:nvSpPr>
        <p:spPr>
          <a:xfrm>
            <a:off x="593438" y="838474"/>
            <a:ext cx="8160182" cy="1169551"/>
          </a:xfrm>
          <a:prstGeom prst="rect">
            <a:avLst/>
          </a:prstGeom>
        </p:spPr>
        <p:txBody>
          <a:bodyPr wrap="square">
            <a:spAutoFit/>
          </a:bodyPr>
          <a:lstStyle/>
          <a:p>
            <a:pPr marL="363538" indent="-363538">
              <a:spcBef>
                <a:spcPts val="600"/>
              </a:spcBef>
            </a:pPr>
            <a:r>
              <a:rPr lang="it-IT" altLang="zh-TW" sz="2000" dirty="0">
                <a:latin typeface="Calibri" panose="020F0502020204030204" pitchFamily="34" charset="0"/>
              </a:rPr>
              <a:t>1 	Why is Pizza Napoletana in </a:t>
            </a:r>
            <a:r>
              <a:rPr lang="en-US" altLang="zh-TW" sz="2000" dirty="0">
                <a:latin typeface="Calibri" panose="020F0502020204030204" pitchFamily="34" charset="0"/>
              </a:rPr>
              <a:t>the news?</a:t>
            </a:r>
          </a:p>
          <a:p>
            <a:pPr marL="363538" indent="-363538">
              <a:spcBef>
                <a:spcPts val="600"/>
              </a:spcBef>
            </a:pPr>
            <a:r>
              <a:rPr lang="en-US" altLang="zh-TW" sz="2000" dirty="0">
                <a:latin typeface="Calibri" panose="020F0502020204030204" pitchFamily="34" charset="0"/>
              </a:rPr>
              <a:t>2 	What are some of the other foods in the same group as Pizza </a:t>
            </a:r>
            <a:r>
              <a:rPr lang="en-US" altLang="zh-TW" sz="2000" dirty="0" err="1">
                <a:latin typeface="Calibri" panose="020F0502020204030204" pitchFamily="34" charset="0"/>
              </a:rPr>
              <a:t>Napoletana</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What are the rules for an ‘authentic’ Pizza </a:t>
            </a:r>
            <a:r>
              <a:rPr lang="en-US" altLang="zh-TW" sz="2000" dirty="0" err="1">
                <a:latin typeface="Calibri" panose="020F0502020204030204" pitchFamily="34" charset="0"/>
              </a:rPr>
              <a:t>Napoletana</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738F1909-0651-43BE-85E9-8D35D7D31D62}"/>
              </a:ext>
            </a:extLst>
          </p:cNvPr>
          <p:cNvSpPr/>
          <p:nvPr/>
        </p:nvSpPr>
        <p:spPr>
          <a:xfrm>
            <a:off x="283539" y="856813"/>
            <a:ext cx="8466891" cy="584775"/>
          </a:xfrm>
          <a:prstGeom prst="rect">
            <a:avLst/>
          </a:prstGeom>
        </p:spPr>
        <p:txBody>
          <a:bodyPr wrap="square">
            <a:spAutoFit/>
          </a:bodyPr>
          <a:lstStyle/>
          <a:p>
            <a:r>
              <a:rPr lang="en-US" altLang="zh-TW" sz="3200" b="1" dirty="0">
                <a:latin typeface="Calibri" panose="020F0502020204030204" pitchFamily="34" charset="0"/>
                <a:cs typeface="Calibri" panose="020F0502020204030204" pitchFamily="34" charset="0"/>
              </a:rPr>
              <a:t>Pizza with a pedigree</a:t>
            </a:r>
            <a:endParaRPr lang="zh-TW" altLang="en-US" sz="3200" b="1"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xmlns="" id="{ADB27B19-A8B9-473D-A7C6-F480DF77FDBA}"/>
              </a:ext>
            </a:extLst>
          </p:cNvPr>
          <p:cNvSpPr/>
          <p:nvPr/>
        </p:nvSpPr>
        <p:spPr>
          <a:xfrm>
            <a:off x="318151" y="1515050"/>
            <a:ext cx="8542305" cy="4555093"/>
          </a:xfrm>
          <a:prstGeom prst="rect">
            <a:avLst/>
          </a:prstGeom>
        </p:spPr>
        <p:txBody>
          <a:bodyPr wrap="square">
            <a:spAutoFit/>
          </a:bodyPr>
          <a:lstStyle/>
          <a:p>
            <a:pPr>
              <a:spcBef>
                <a:spcPts val="600"/>
              </a:spcBef>
            </a:pPr>
            <a:r>
              <a:rPr lang="en-US" altLang="zh-TW" sz="1900" dirty="0">
                <a:solidFill>
                  <a:srgbClr val="000000"/>
                </a:solidFill>
                <a:latin typeface="Calibri" panose="020F0502020204030204" pitchFamily="34" charset="0"/>
              </a:rPr>
              <a:t>There is pizza – and there is Pizza </a:t>
            </a:r>
            <a:r>
              <a:rPr lang="en-US" altLang="zh-TW" sz="1900" dirty="0" err="1">
                <a:solidFill>
                  <a:srgbClr val="000000"/>
                </a:solidFill>
                <a:latin typeface="Calibri" panose="020F0502020204030204" pitchFamily="34" charset="0"/>
              </a:rPr>
              <a:t>Napoletana</a:t>
            </a:r>
            <a:r>
              <a:rPr lang="en-US" altLang="zh-TW" sz="1900" dirty="0">
                <a:solidFill>
                  <a:srgbClr val="000000"/>
                </a:solidFill>
                <a:latin typeface="Calibri" panose="020F0502020204030204" pitchFamily="34" charset="0"/>
              </a:rPr>
              <a:t>. The two, experts say, have as much in common as virgin olive oil has with ordinary cooking oil. Now, authentic Pizza </a:t>
            </a:r>
            <a:r>
              <a:rPr lang="en-US" altLang="zh-TW" sz="1900" dirty="0" err="1">
                <a:solidFill>
                  <a:srgbClr val="000000"/>
                </a:solidFill>
                <a:latin typeface="Calibri" panose="020F0502020204030204" pitchFamily="34" charset="0"/>
              </a:rPr>
              <a:t>Napoletana</a:t>
            </a:r>
            <a:r>
              <a:rPr lang="en-US" altLang="zh-TW" sz="1900" dirty="0">
                <a:solidFill>
                  <a:srgbClr val="000000"/>
                </a:solidFill>
                <a:latin typeface="Calibri" panose="020F0502020204030204" pitchFamily="34" charset="0"/>
              </a:rPr>
              <a:t> is one of the elite group of European Union-certified food and drink products – like Scottish Farmed Salmon, Spanish Melon from La Mancha and English Blue Stilton cheese. In order to qualify for this list, these food products had to pass strict tests.</a:t>
            </a:r>
          </a:p>
          <a:p>
            <a:pPr>
              <a:spcBef>
                <a:spcPts val="600"/>
              </a:spcBef>
            </a:pPr>
            <a:r>
              <a:rPr lang="en-US" altLang="zh-TW" sz="1900" dirty="0">
                <a:solidFill>
                  <a:srgbClr val="000000"/>
                </a:solidFill>
                <a:latin typeface="Calibri" panose="020F0502020204030204" pitchFamily="34" charset="0"/>
              </a:rPr>
              <a:t>Once a product achieves Guaranteed Traditional </a:t>
            </a:r>
            <a:r>
              <a:rPr lang="en-US" altLang="zh-TW" sz="1900" dirty="0" err="1">
                <a:solidFill>
                  <a:srgbClr val="000000"/>
                </a:solidFill>
                <a:latin typeface="Calibri" panose="020F0502020204030204" pitchFamily="34" charset="0"/>
              </a:rPr>
              <a:t>Speciality</a:t>
            </a:r>
            <a:r>
              <a:rPr lang="en-US" altLang="zh-TW" sz="1900" dirty="0">
                <a:solidFill>
                  <a:srgbClr val="000000"/>
                </a:solidFill>
                <a:latin typeface="Calibri" panose="020F0502020204030204" pitchFamily="34" charset="0"/>
              </a:rPr>
              <a:t> status, other similar products are not allowed to use the same name. For example, if your sparkling wine doesn’t come from the Champagne region of France, you can’t call it ‘Champagne’. But be warned: the EU specifications for ‘real’ Pizza </a:t>
            </a:r>
            <a:r>
              <a:rPr lang="en-US" altLang="zh-TW" sz="1900" dirty="0" err="1">
                <a:solidFill>
                  <a:srgbClr val="000000"/>
                </a:solidFill>
                <a:latin typeface="Calibri" panose="020F0502020204030204" pitchFamily="34" charset="0"/>
              </a:rPr>
              <a:t>Napoletana</a:t>
            </a:r>
            <a:r>
              <a:rPr lang="en-US" altLang="zh-TW" sz="1900" dirty="0">
                <a:solidFill>
                  <a:srgbClr val="000000"/>
                </a:solidFill>
                <a:latin typeface="Calibri" panose="020F0502020204030204" pitchFamily="34" charset="0"/>
              </a:rPr>
              <a:t> are very complicated – it takes almost as long to read them as it does to make the pizza. To be </a:t>
            </a:r>
            <a:r>
              <a:rPr lang="en-US" altLang="zh-TW" sz="1900" dirty="0" err="1">
                <a:solidFill>
                  <a:srgbClr val="000000"/>
                </a:solidFill>
                <a:latin typeface="Calibri" panose="020F0502020204030204" pitchFamily="34" charset="0"/>
              </a:rPr>
              <a:t>labelled</a:t>
            </a:r>
            <a:r>
              <a:rPr lang="en-US" altLang="zh-TW" sz="1900" dirty="0">
                <a:solidFill>
                  <a:srgbClr val="000000"/>
                </a:solidFill>
                <a:latin typeface="Calibri" panose="020F0502020204030204" pitchFamily="34" charset="0"/>
              </a:rPr>
              <a:t> ‘Guaranteed Traditional </a:t>
            </a:r>
            <a:r>
              <a:rPr lang="en-US" altLang="zh-TW" sz="1900" dirty="0" err="1">
                <a:solidFill>
                  <a:srgbClr val="000000"/>
                </a:solidFill>
                <a:latin typeface="Calibri" panose="020F0502020204030204" pitchFamily="34" charset="0"/>
              </a:rPr>
              <a:t>Speciality</a:t>
            </a:r>
            <a:r>
              <a:rPr lang="en-US" altLang="zh-TW" sz="1900" dirty="0">
                <a:solidFill>
                  <a:srgbClr val="000000"/>
                </a:solidFill>
                <a:latin typeface="Calibri" panose="020F0502020204030204" pitchFamily="34" charset="0"/>
              </a:rPr>
              <a:t>’, the pizza mustn’t be over 35 </a:t>
            </a:r>
            <a:r>
              <a:rPr lang="en-US" altLang="zh-TW" sz="1900" dirty="0" err="1">
                <a:solidFill>
                  <a:srgbClr val="000000"/>
                </a:solidFill>
                <a:latin typeface="Calibri" panose="020F0502020204030204" pitchFamily="34" charset="0"/>
              </a:rPr>
              <a:t>centimetres</a:t>
            </a:r>
            <a:r>
              <a:rPr lang="en-US" altLang="zh-TW" sz="1900" dirty="0">
                <a:solidFill>
                  <a:srgbClr val="000000"/>
                </a:solidFill>
                <a:latin typeface="Calibri" panose="020F0502020204030204" pitchFamily="34" charset="0"/>
              </a:rPr>
              <a:t> in diameter and the crust mustn’t be more than two </a:t>
            </a:r>
            <a:r>
              <a:rPr lang="en-US" altLang="zh-TW" sz="1900" dirty="0" err="1">
                <a:solidFill>
                  <a:srgbClr val="000000"/>
                </a:solidFill>
                <a:latin typeface="Calibri" panose="020F0502020204030204" pitchFamily="34" charset="0"/>
              </a:rPr>
              <a:t>centimetres</a:t>
            </a:r>
            <a:r>
              <a:rPr lang="en-US" altLang="zh-TW" sz="1900" dirty="0">
                <a:solidFill>
                  <a:srgbClr val="000000"/>
                </a:solidFill>
                <a:latin typeface="Calibri" panose="020F0502020204030204" pitchFamily="34" charset="0"/>
              </a:rPr>
              <a:t> thick. The ingredients must include type 00 flour and up to 100 grams of San </a:t>
            </a:r>
            <a:r>
              <a:rPr lang="en-US" altLang="zh-TW" sz="1900" dirty="0" err="1">
                <a:solidFill>
                  <a:srgbClr val="000000"/>
                </a:solidFill>
                <a:latin typeface="Calibri" panose="020F0502020204030204" pitchFamily="34" charset="0"/>
              </a:rPr>
              <a:t>Marzano</a:t>
            </a:r>
            <a:r>
              <a:rPr lang="en-US" altLang="zh-TW" sz="1900" dirty="0">
                <a:solidFill>
                  <a:srgbClr val="000000"/>
                </a:solidFill>
                <a:latin typeface="Calibri" panose="020F0502020204030204" pitchFamily="34" charset="0"/>
              </a:rPr>
              <a:t> tomatoes applied in a spiral. And the cheese has to be fresh ‘Mozzarella </a:t>
            </a:r>
            <a:r>
              <a:rPr lang="en-US" altLang="zh-TW" sz="1900" dirty="0" err="1">
                <a:solidFill>
                  <a:srgbClr val="000000"/>
                </a:solidFill>
                <a:latin typeface="Calibri" panose="020F0502020204030204" pitchFamily="34" charset="0"/>
              </a:rPr>
              <a:t>di</a:t>
            </a:r>
            <a:r>
              <a:rPr lang="en-US" altLang="zh-TW" sz="1900" dirty="0">
                <a:solidFill>
                  <a:srgbClr val="000000"/>
                </a:solidFill>
                <a:latin typeface="Calibri" panose="020F0502020204030204" pitchFamily="34" charset="0"/>
              </a:rPr>
              <a:t> </a:t>
            </a:r>
            <a:r>
              <a:rPr lang="en-US" altLang="zh-TW" sz="1900" dirty="0" err="1">
                <a:solidFill>
                  <a:srgbClr val="000000"/>
                </a:solidFill>
                <a:latin typeface="Calibri" panose="020F0502020204030204" pitchFamily="34" charset="0"/>
              </a:rPr>
              <a:t>Bufala</a:t>
            </a:r>
            <a:r>
              <a:rPr lang="en-US" altLang="zh-TW" sz="1900" dirty="0">
                <a:solidFill>
                  <a:srgbClr val="000000"/>
                </a:solidFill>
                <a:latin typeface="Calibri" panose="020F0502020204030204" pitchFamily="34" charset="0"/>
              </a:rPr>
              <a:t>’.</a:t>
            </a:r>
            <a:endParaRPr lang="zh-TW" altLang="en-US" sz="1900" dirty="0">
              <a:solidFill>
                <a:srgbClr val="000000"/>
              </a:solidFill>
              <a:latin typeface="Calibri" panose="020F0502020204030204" pitchFamily="34" charset="0"/>
            </a:endParaRPr>
          </a:p>
        </p:txBody>
      </p:sp>
      <p:sp>
        <p:nvSpPr>
          <p:cNvPr id="18" name="矩形 17">
            <a:extLst>
              <a:ext uri="{FF2B5EF4-FFF2-40B4-BE49-F238E27FC236}">
                <a16:creationId xmlns:a16="http://schemas.microsoft.com/office/drawing/2014/main" xmlns="" id="{07B520EF-BD10-487F-9F2D-3912055238A4}"/>
              </a:ext>
            </a:extLst>
          </p:cNvPr>
          <p:cNvSpPr/>
          <p:nvPr/>
        </p:nvSpPr>
        <p:spPr>
          <a:xfrm>
            <a:off x="7332871" y="45325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35</a:t>
            </a:r>
            <a:endParaRPr lang="zh-TW" altLang="en-US" dirty="0">
              <a:solidFill>
                <a:schemeClr val="bg1">
                  <a:lumMod val="50000"/>
                </a:schemeClr>
              </a:solidFill>
              <a:latin typeface="Calibri" panose="020F0502020204030204" pitchFamily="34" charset="0"/>
            </a:endParaRPr>
          </a:p>
        </p:txBody>
      </p:sp>
      <p:pic>
        <p:nvPicPr>
          <p:cNvPr id="2050" name="Picture 2"/>
          <p:cNvPicPr>
            <a:picLocks noChangeAspect="1" noChangeArrowheads="1"/>
          </p:cNvPicPr>
          <p:nvPr/>
        </p:nvPicPr>
        <p:blipFill>
          <a:blip r:embed="rId4" cstate="print"/>
          <a:srcRect/>
          <a:stretch>
            <a:fillRect/>
          </a:stretch>
        </p:blipFill>
        <p:spPr bwMode="auto">
          <a:xfrm>
            <a:off x="0" y="65316"/>
            <a:ext cx="2897547" cy="824073"/>
          </a:xfrm>
          <a:prstGeom prst="rect">
            <a:avLst/>
          </a:prstGeom>
          <a:noFill/>
          <a:ln w="9525">
            <a:noFill/>
            <a:miter lim="800000"/>
            <a:headEnd/>
            <a:tailEnd/>
          </a:ln>
        </p:spPr>
      </p:pic>
      <p:pic>
        <p:nvPicPr>
          <p:cNvPr id="2" name="life_2e_intermediate_sb_track_35.mp3">
            <a:hlinkClick r:id="" action="ppaction://media"/>
          </p:cNvPr>
          <p:cNvPicPr>
            <a:picLocks noChangeAspect="1"/>
          </p:cNvPicPr>
          <p:nvPr>
            <a:audioFile r:link="rId1"/>
            <p:extLst>
              <p:ext uri="{DAA4B4D4-6D71-4841-9C94-3DE7FCFB9230}">
                <p14:media xmlns:p14="http://schemas.microsoft.com/office/powerpoint/2010/main" r:embed="rId2">
                  <p14:trim end="40604.75"/>
                </p14:media>
              </p:ext>
            </p:extLst>
          </p:nvPr>
        </p:nvPicPr>
        <p:blipFill>
          <a:blip r:embed="rId5"/>
          <a:stretch>
            <a:fillRect/>
          </a:stretch>
        </p:blipFill>
        <p:spPr>
          <a:xfrm>
            <a:off x="8265761" y="333116"/>
            <a:ext cx="609600" cy="609600"/>
          </a:xfrm>
          <a:prstGeom prst="rect">
            <a:avLst/>
          </a:prstGeom>
        </p:spPr>
      </p:pic>
    </p:spTree>
    <p:extLst>
      <p:ext uri="{BB962C8B-B14F-4D97-AF65-F5344CB8AC3E}">
        <p14:creationId xmlns:p14="http://schemas.microsoft.com/office/powerpoint/2010/main" val="4270634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F7D45D-2E43-4EB9-9420-2C113E334490}">
  <ds:schemaRefs>
    <ds:schemaRef ds:uri="http://schemas.microsoft.com/sharepoint/v3/contenttype/forms"/>
  </ds:schemaRefs>
</ds:datastoreItem>
</file>

<file path=customXml/itemProps2.xml><?xml version="1.0" encoding="utf-8"?>
<ds:datastoreItem xmlns:ds="http://schemas.openxmlformats.org/officeDocument/2006/customXml" ds:itemID="{80B59BFD-2274-4D88-8B46-B64F0A6D28D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34A1038-36E5-4200-9FEB-149C6EA54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2133</TotalTime>
  <Words>2340</Words>
  <Application>Microsoft Office PowerPoint</Application>
  <PresentationFormat>On-screen Show (4:3)</PresentationFormat>
  <Paragraphs>501</Paragraphs>
  <Slides>49</Slides>
  <Notes>0</Notes>
  <HiddenSlides>0</HiddenSlides>
  <MMClips>16</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Admin</cp:lastModifiedBy>
  <cp:revision>209</cp:revision>
  <dcterms:created xsi:type="dcterms:W3CDTF">2018-12-06T16:59:09Z</dcterms:created>
  <dcterms:modified xsi:type="dcterms:W3CDTF">2021-02-20T09:03:20Z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